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257" r:id="rId2"/>
    <p:sldId id="258" r:id="rId3"/>
    <p:sldId id="261" r:id="rId4"/>
    <p:sldId id="324" r:id="rId5"/>
    <p:sldId id="326" r:id="rId6"/>
    <p:sldId id="327" r:id="rId7"/>
    <p:sldId id="298" r:id="rId8"/>
    <p:sldId id="259" r:id="rId9"/>
    <p:sldId id="299" r:id="rId10"/>
    <p:sldId id="266" r:id="rId11"/>
    <p:sldId id="305" r:id="rId12"/>
    <p:sldId id="340" r:id="rId13"/>
    <p:sldId id="268" r:id="rId14"/>
    <p:sldId id="336" r:id="rId15"/>
    <p:sldId id="342" r:id="rId16"/>
    <p:sldId id="267" r:id="rId17"/>
    <p:sldId id="283" r:id="rId18"/>
    <p:sldId id="278" r:id="rId19"/>
    <p:sldId id="280" r:id="rId20"/>
    <p:sldId id="289" r:id="rId21"/>
    <p:sldId id="290" r:id="rId22"/>
    <p:sldId id="279" r:id="rId23"/>
    <p:sldId id="343" r:id="rId24"/>
    <p:sldId id="344" r:id="rId25"/>
    <p:sldId id="314" r:id="rId26"/>
    <p:sldId id="341" r:id="rId27"/>
    <p:sldId id="316" r:id="rId28"/>
    <p:sldId id="345" r:id="rId29"/>
    <p:sldId id="321" r:id="rId30"/>
    <p:sldId id="318" r:id="rId31"/>
    <p:sldId id="285" r:id="rId32"/>
    <p:sldId id="332" r:id="rId33"/>
    <p:sldId id="292" r:id="rId34"/>
    <p:sldId id="286" r:id="rId35"/>
    <p:sldId id="323" r:id="rId36"/>
    <p:sldId id="293" r:id="rId37"/>
    <p:sldId id="339" r:id="rId38"/>
    <p:sldId id="322" r:id="rId39"/>
    <p:sldId id="330" r:id="rId40"/>
    <p:sldId id="333" r:id="rId41"/>
    <p:sldId id="334" r:id="rId42"/>
    <p:sldId id="335" r:id="rId43"/>
    <p:sldId id="338" r:id="rId44"/>
    <p:sldId id="346" r:id="rId45"/>
    <p:sldId id="331" r:id="rId46"/>
    <p:sldId id="288" r:id="rId47"/>
    <p:sldId id="296" r:id="rId48"/>
    <p:sldId id="294"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28" autoAdjust="0"/>
    <p:restoredTop sz="80139" autoAdjust="0"/>
  </p:normalViewPr>
  <p:slideViewPr>
    <p:cSldViewPr snapToGrid="0" showGuides="1">
      <p:cViewPr varScale="1">
        <p:scale>
          <a:sx n="88" d="100"/>
          <a:sy n="88" d="100"/>
        </p:scale>
        <p:origin x="2432" y="184"/>
      </p:cViewPr>
      <p:guideLst>
        <p:guide orient="horz" pos="2160"/>
        <p:guide pos="2880"/>
      </p:guideLst>
    </p:cSldViewPr>
  </p:slideViewPr>
  <p:notesTextViewPr>
    <p:cViewPr>
      <p:scale>
        <a:sx n="1" d="1"/>
        <a:sy n="1" d="1"/>
      </p:scale>
      <p:origin x="0" y="0"/>
    </p:cViewPr>
  </p:notesTextViewPr>
  <p:sorterViewPr>
    <p:cViewPr>
      <p:scale>
        <a:sx n="66" d="100"/>
        <a:sy n="66" d="100"/>
      </p:scale>
      <p:origin x="0" y="-53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jpeg>
</file>

<file path=ppt/media/image11.jpeg>
</file>

<file path=ppt/media/image12.jpeg>
</file>

<file path=ppt/media/image13.png>
</file>

<file path=ppt/media/image14.png>
</file>

<file path=ppt/media/image15.jpeg>
</file>

<file path=ppt/media/image2.png>
</file>

<file path=ppt/media/image3.png>
</file>

<file path=ppt/media/image5.tiff>
</file>

<file path=ppt/media/image6.tiff>
</file>

<file path=ppt/media/image7.tiff>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8A73C4-050A-47B2-AA4B-EEE0A29D4413}" type="datetimeFigureOut">
              <a:rPr lang="en-US" smtClean="0"/>
              <a:t>4/22/21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554F44-E7AC-4B10-A28D-921183493595}" type="slidenum">
              <a:rPr lang="en-US" smtClean="0"/>
              <a:t>‹#›</a:t>
            </a:fld>
            <a:endParaRPr lang="en-US"/>
          </a:p>
        </p:txBody>
      </p:sp>
    </p:spTree>
    <p:extLst>
      <p:ext uri="{BB962C8B-B14F-4D97-AF65-F5344CB8AC3E}">
        <p14:creationId xmlns:p14="http://schemas.microsoft.com/office/powerpoint/2010/main" val="1702048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uptodate.com/contents/acute-complicated-urinary-tract-infection-including-pyelonephritis-in-adults/abstract/21"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Các nhóm vấn đề</a:t>
            </a:r>
          </a:p>
          <a:p>
            <a:r>
              <a:rPr lang="en-US"/>
              <a:t>1, nhóm: đe dọa tính mạng</a:t>
            </a:r>
          </a:p>
          <a:p>
            <a:r>
              <a:rPr lang="en-US"/>
              <a:t>2, Cheap complain</a:t>
            </a:r>
          </a:p>
          <a:p>
            <a:r>
              <a:rPr lang="en-US"/>
              <a:t>3, Signs</a:t>
            </a:r>
          </a:p>
          <a:p>
            <a:r>
              <a:rPr lang="en-US"/>
              <a:t>4, History liên quan tới bệnh</a:t>
            </a:r>
          </a:p>
          <a:p>
            <a:endParaRPr lang="en-US"/>
          </a:p>
        </p:txBody>
      </p:sp>
      <p:sp>
        <p:nvSpPr>
          <p:cNvPr id="4" name="Slide Number Placeholder 3"/>
          <p:cNvSpPr>
            <a:spLocks noGrp="1"/>
          </p:cNvSpPr>
          <p:nvPr>
            <p:ph type="sldNum" sz="quarter" idx="10"/>
          </p:nvPr>
        </p:nvSpPr>
        <p:spPr/>
        <p:txBody>
          <a:bodyPr/>
          <a:lstStyle/>
          <a:p>
            <a:fld id="{A0554F44-E7AC-4B10-A28D-921183493595}" type="slidenum">
              <a:rPr lang="en-US" smtClean="0"/>
              <a:t>10</a:t>
            </a:fld>
            <a:endParaRPr lang="en-US"/>
          </a:p>
        </p:txBody>
      </p:sp>
    </p:spTree>
    <p:extLst>
      <p:ext uri="{BB962C8B-B14F-4D97-AF65-F5344CB8AC3E}">
        <p14:creationId xmlns:p14="http://schemas.microsoft.com/office/powerpoint/2010/main" val="292396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t>Quyết định chẩn đoán và giúp chọn lựa kháng sinh thích hợp</a:t>
            </a:r>
          </a:p>
        </p:txBody>
      </p:sp>
      <p:sp>
        <p:nvSpPr>
          <p:cNvPr id="58372"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64A66FB6-1513-4C9B-9477-AC7B52524717}" type="slidenum">
              <a:rPr lang="en-US">
                <a:latin typeface="Calibri" panose="020F0502020204030204" pitchFamily="34" charset="0"/>
              </a:rPr>
              <a:pPr eaLnBrk="1" hangingPunct="1"/>
              <a:t>19</a:t>
            </a:fld>
            <a:endParaRPr lang="en-US">
              <a:latin typeface="Calibri" panose="020F0502020204030204" pitchFamily="34" charset="0"/>
            </a:endParaRPr>
          </a:p>
        </p:txBody>
      </p:sp>
    </p:spTree>
    <p:extLst>
      <p:ext uri="{BB962C8B-B14F-4D97-AF65-F5344CB8AC3E}">
        <p14:creationId xmlns:p14="http://schemas.microsoft.com/office/powerpoint/2010/main" val="774063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CT without contrast has become the standard radiographic study for demonstrating calculi, gas-forming infections, hemorrhage, obstruction, and abscesses [</a:t>
            </a:r>
            <a:r>
              <a:rPr lang="en-US" sz="1200" b="0" i="0" u="sng" kern="1200" dirty="0">
                <a:solidFill>
                  <a:schemeClr val="tx1"/>
                </a:solidFill>
                <a:effectLst/>
                <a:latin typeface="+mn-lt"/>
                <a:ea typeface="+mn-ea"/>
                <a:cs typeface="+mn-cs"/>
                <a:hlinkClick r:id="rId3"/>
              </a:rPr>
              <a:t>21</a:t>
            </a:r>
            <a:r>
              <a:rPr lang="en-US" sz="1200" b="0" i="0" kern="1200" dirty="0">
                <a:solidFill>
                  <a:schemeClr val="tx1"/>
                </a:solidFill>
                <a:effectLst/>
                <a:latin typeface="+mn-lt"/>
                <a:ea typeface="+mn-ea"/>
                <a:cs typeface="+mn-cs"/>
              </a:rPr>
              <a:t>]. Contrast is needed to demonstrate alterations in renal perfusion. CT findings of pyelonephritis include localized </a:t>
            </a:r>
            <a:r>
              <a:rPr lang="en-US" sz="1200" b="0" i="0" kern="1200" dirty="0" err="1">
                <a:solidFill>
                  <a:schemeClr val="tx1"/>
                </a:solidFill>
                <a:effectLst/>
                <a:latin typeface="+mn-lt"/>
                <a:ea typeface="+mn-ea"/>
                <a:cs typeface="+mn-cs"/>
              </a:rPr>
              <a:t>hypodense</a:t>
            </a:r>
            <a:r>
              <a:rPr lang="en-US" sz="1200" b="0" i="0" kern="1200" dirty="0">
                <a:solidFill>
                  <a:schemeClr val="tx1"/>
                </a:solidFill>
                <a:effectLst/>
                <a:latin typeface="+mn-lt"/>
                <a:ea typeface="+mn-ea"/>
                <a:cs typeface="+mn-cs"/>
              </a:rPr>
              <a:t> lesions due to ischemia induced by marked </a:t>
            </a:r>
            <a:r>
              <a:rPr lang="en-US" sz="1200" b="0" i="0" kern="1200" dirty="0" err="1">
                <a:solidFill>
                  <a:schemeClr val="tx1"/>
                </a:solidFill>
                <a:effectLst/>
                <a:latin typeface="+mn-lt"/>
                <a:ea typeface="+mn-ea"/>
                <a:cs typeface="+mn-cs"/>
              </a:rPr>
              <a:t>neutrophilic</a:t>
            </a:r>
            <a:r>
              <a:rPr lang="en-US" sz="1200" b="0" i="0" kern="1200" dirty="0">
                <a:solidFill>
                  <a:schemeClr val="tx1"/>
                </a:solidFill>
                <a:effectLst/>
                <a:latin typeface="+mn-lt"/>
                <a:ea typeface="+mn-ea"/>
                <a:cs typeface="+mn-cs"/>
              </a:rPr>
              <a:t> infiltration and edema </a:t>
            </a:r>
            <a:endParaRPr lang="en-US" dirty="0"/>
          </a:p>
        </p:txBody>
      </p:sp>
      <p:sp>
        <p:nvSpPr>
          <p:cNvPr id="4" name="Slide Number Placeholder 3"/>
          <p:cNvSpPr>
            <a:spLocks noGrp="1"/>
          </p:cNvSpPr>
          <p:nvPr>
            <p:ph type="sldNum" sz="quarter" idx="10"/>
          </p:nvPr>
        </p:nvSpPr>
        <p:spPr/>
        <p:txBody>
          <a:bodyPr/>
          <a:lstStyle/>
          <a:p>
            <a:fld id="{AF102FBB-AF12-4891-87B7-DBEC6E844C02}" type="slidenum">
              <a:rPr lang="en-US" smtClean="0"/>
              <a:t>21</a:t>
            </a:fld>
            <a:endParaRPr lang="en-US"/>
          </a:p>
        </p:txBody>
      </p:sp>
    </p:spTree>
    <p:extLst>
      <p:ext uri="{BB962C8B-B14F-4D97-AF65-F5344CB8AC3E}">
        <p14:creationId xmlns:p14="http://schemas.microsoft.com/office/powerpoint/2010/main" val="3326292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a:effectLst/>
                <a:latin typeface="Times New Roman" panose="02020603050405020304" pitchFamily="18" charset="0"/>
                <a:ea typeface="Calibri" panose="020F0502020204030204" pitchFamily="34" charset="0"/>
              </a:rPr>
              <a:t>* với viêm thận bể thận cấp nhẹ hay trung bình có đáp ứng với kháng sinh ban đầu, không có chỉ định thường quy làm chẩn đoán hình ảnh học</a:t>
            </a:r>
          </a:p>
          <a:p>
            <a:pPr>
              <a:lnSpc>
                <a:spcPct val="115000"/>
              </a:lnSpc>
              <a:spcAft>
                <a:spcPts val="1000"/>
              </a:spcAft>
            </a:pPr>
            <a:r>
              <a:rPr lang="en-US">
                <a:effectLst/>
                <a:latin typeface="Times New Roman" panose="02020603050405020304" pitchFamily="18" charset="0"/>
                <a:ea typeface="Calibri" panose="020F0502020204030204" pitchFamily="34" charset="0"/>
              </a:rPr>
              <a:t>*BN nữ có biểu hiện LS nặng, thất bại điều trị, hoặc tái phát sớm cần làm hình ảnh học để loại trừ tắc nghẽn, abces, để xác định có cần can thiệp hay không. </a:t>
            </a:r>
          </a:p>
          <a:p>
            <a:endParaRPr lang="en-US"/>
          </a:p>
        </p:txBody>
      </p:sp>
      <p:sp>
        <p:nvSpPr>
          <p:cNvPr id="4" name="Slide Number Placeholder 3"/>
          <p:cNvSpPr>
            <a:spLocks noGrp="1"/>
          </p:cNvSpPr>
          <p:nvPr>
            <p:ph type="sldNum" sz="quarter" idx="10"/>
          </p:nvPr>
        </p:nvSpPr>
        <p:spPr/>
        <p:txBody>
          <a:bodyPr/>
          <a:lstStyle/>
          <a:p>
            <a:fld id="{A0554F44-E7AC-4B10-A28D-921183493595}" type="slidenum">
              <a:rPr lang="en-US" smtClean="0"/>
              <a:t>22</a:t>
            </a:fld>
            <a:endParaRPr lang="en-US"/>
          </a:p>
        </p:txBody>
      </p:sp>
    </p:spTree>
    <p:extLst>
      <p:ext uri="{BB962C8B-B14F-4D97-AF65-F5344CB8AC3E}">
        <p14:creationId xmlns:p14="http://schemas.microsoft.com/office/powerpoint/2010/main" val="4241289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102FBB-AF12-4891-87B7-DBEC6E844C02}" type="slidenum">
              <a:rPr lang="en-US" smtClean="0"/>
              <a:t>33</a:t>
            </a:fld>
            <a:endParaRPr lang="en-US"/>
          </a:p>
        </p:txBody>
      </p:sp>
    </p:spTree>
    <p:extLst>
      <p:ext uri="{BB962C8B-B14F-4D97-AF65-F5344CB8AC3E}">
        <p14:creationId xmlns:p14="http://schemas.microsoft.com/office/powerpoint/2010/main" val="583995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Nên điều trị bằng kháng sinh phổ rộng theo kinh nghiệm, bao phủ </a:t>
            </a:r>
            <a:r>
              <a:rPr lang="en-US" sz="1200" i="1" kern="1200">
                <a:solidFill>
                  <a:schemeClr val="tx1"/>
                </a:solidFill>
                <a:effectLst/>
                <a:latin typeface="+mn-lt"/>
                <a:ea typeface="+mn-ea"/>
                <a:cs typeface="+mn-cs"/>
              </a:rPr>
              <a:t>Staphylococcus aureus</a:t>
            </a:r>
            <a:r>
              <a:rPr lang="en-US" sz="1200" kern="1200">
                <a:solidFill>
                  <a:schemeClr val="tx1"/>
                </a:solidFill>
                <a:effectLst/>
                <a:latin typeface="+mn-lt"/>
                <a:ea typeface="+mn-ea"/>
                <a:cs typeface="+mn-cs"/>
              </a:rPr>
              <a:t> và các tác nhân khác gây NTT phức tạp và điều chỉnh khi có kết quả cấy nước tiểu.</a:t>
            </a:r>
            <a:endParaRPr lang="en-US"/>
          </a:p>
        </p:txBody>
      </p:sp>
      <p:sp>
        <p:nvSpPr>
          <p:cNvPr id="4" name="Slide Number Placeholder 3"/>
          <p:cNvSpPr>
            <a:spLocks noGrp="1"/>
          </p:cNvSpPr>
          <p:nvPr>
            <p:ph type="sldNum" sz="quarter" idx="10"/>
          </p:nvPr>
        </p:nvSpPr>
        <p:spPr/>
        <p:txBody>
          <a:bodyPr/>
          <a:lstStyle/>
          <a:p>
            <a:fld id="{A0554F44-E7AC-4B10-A28D-921183493595}" type="slidenum">
              <a:rPr lang="en-US" smtClean="0"/>
              <a:t>38</a:t>
            </a:fld>
            <a:endParaRPr lang="en-US"/>
          </a:p>
        </p:txBody>
      </p:sp>
    </p:spTree>
    <p:extLst>
      <p:ext uri="{BB962C8B-B14F-4D97-AF65-F5344CB8AC3E}">
        <p14:creationId xmlns:p14="http://schemas.microsoft.com/office/powerpoint/2010/main" val="29681929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*Thời gian phụ thuộc vào bối cảnh lâm sàng. †Tránh, nếu có thể, trong thai kỳ. § Khuyến cáo nếu nghi ngờ hoặc xác định </a:t>
            </a:r>
            <a:r>
              <a:rPr lang="en-US" sz="1200" i="1" kern="1200">
                <a:solidFill>
                  <a:schemeClr val="tx1"/>
                </a:solidFill>
                <a:effectLst/>
                <a:latin typeface="+mn-lt"/>
                <a:ea typeface="+mn-ea"/>
                <a:cs typeface="+mn-cs"/>
              </a:rPr>
              <a:t>S. aureus</a:t>
            </a:r>
            <a:r>
              <a:rPr lang="en-US" sz="1200" kern="1200">
                <a:solidFill>
                  <a:schemeClr val="tx1"/>
                </a:solidFill>
                <a:effectLst/>
                <a:latin typeface="+mn-lt"/>
                <a:ea typeface="+mn-ea"/>
                <a:cs typeface="+mn-cs"/>
              </a:rPr>
              <a:t> kháng methicillin (MRSA). ** khuyến cáo nếu nhiễm </a:t>
            </a:r>
            <a:r>
              <a:rPr lang="en-US" sz="1200" i="1" kern="1200">
                <a:solidFill>
                  <a:schemeClr val="tx1"/>
                </a:solidFill>
                <a:effectLst/>
                <a:latin typeface="+mn-lt"/>
                <a:ea typeface="+mn-ea"/>
                <a:cs typeface="+mn-cs"/>
              </a:rPr>
              <a:t>Enterobacteriacea</a:t>
            </a:r>
            <a:r>
              <a:rPr lang="en-US" sz="1200" kern="1200">
                <a:solidFill>
                  <a:schemeClr val="tx1"/>
                </a:solidFill>
                <a:effectLst/>
                <a:latin typeface="+mn-lt"/>
                <a:ea typeface="+mn-ea"/>
                <a:cs typeface="+mn-cs"/>
              </a:rPr>
              <a:t> sinh ESBL. Ertapenem không dùng khi nhiễm </a:t>
            </a:r>
            <a:r>
              <a:rPr lang="en-US" sz="1200" i="1" kern="1200">
                <a:solidFill>
                  <a:schemeClr val="tx1"/>
                </a:solidFill>
                <a:effectLst/>
                <a:latin typeface="+mn-lt"/>
                <a:ea typeface="+mn-ea"/>
                <a:cs typeface="+mn-cs"/>
              </a:rPr>
              <a:t>Pseudomonas</a:t>
            </a:r>
            <a:r>
              <a:rPr lang="en-US" sz="1200" kern="1200">
                <a:solidFill>
                  <a:schemeClr val="tx1"/>
                </a:solidFill>
                <a:effectLst/>
                <a:latin typeface="+mn-lt"/>
                <a:ea typeface="+mn-ea"/>
                <a:cs typeface="+mn-cs"/>
              </a:rPr>
              <a:t>.</a:t>
            </a:r>
          </a:p>
          <a:p>
            <a:endParaRPr lang="en-US"/>
          </a:p>
        </p:txBody>
      </p:sp>
      <p:sp>
        <p:nvSpPr>
          <p:cNvPr id="4" name="Slide Number Placeholder 3"/>
          <p:cNvSpPr>
            <a:spLocks noGrp="1"/>
          </p:cNvSpPr>
          <p:nvPr>
            <p:ph type="sldNum" sz="quarter" idx="10"/>
          </p:nvPr>
        </p:nvSpPr>
        <p:spPr/>
        <p:txBody>
          <a:bodyPr/>
          <a:lstStyle/>
          <a:p>
            <a:fld id="{A0554F44-E7AC-4B10-A28D-921183493595}" type="slidenum">
              <a:rPr lang="en-US" smtClean="0"/>
              <a:t>39</a:t>
            </a:fld>
            <a:endParaRPr lang="en-US"/>
          </a:p>
        </p:txBody>
      </p:sp>
    </p:spTree>
    <p:extLst>
      <p:ext uri="{BB962C8B-B14F-4D97-AF65-F5344CB8AC3E}">
        <p14:creationId xmlns:p14="http://schemas.microsoft.com/office/powerpoint/2010/main" val="3145978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7D94359-8C2A-463A-9BBC-65A8AD48966B}" type="datetimeFigureOut">
              <a:rPr lang="en-US" smtClean="0"/>
              <a:t>4/22/21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3513006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D94359-8C2A-463A-9BBC-65A8AD48966B}" type="datetimeFigureOut">
              <a:rPr lang="en-US" smtClean="0"/>
              <a:t>4/22/21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2819383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D94359-8C2A-463A-9BBC-65A8AD48966B}" type="datetimeFigureOut">
              <a:rPr lang="en-US" smtClean="0"/>
              <a:t>4/22/21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1897078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D94359-8C2A-463A-9BBC-65A8AD48966B}" type="datetimeFigureOut">
              <a:rPr lang="en-US" smtClean="0"/>
              <a:t>4/22/21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2191959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D94359-8C2A-463A-9BBC-65A8AD48966B}" type="datetimeFigureOut">
              <a:rPr lang="en-US" smtClean="0"/>
              <a:t>4/22/21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3607299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7D94359-8C2A-463A-9BBC-65A8AD48966B}" type="datetimeFigureOut">
              <a:rPr lang="en-US" smtClean="0"/>
              <a:t>4/22/21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2574371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D94359-8C2A-463A-9BBC-65A8AD48966B}" type="datetimeFigureOut">
              <a:rPr lang="en-US" smtClean="0"/>
              <a:t>4/22/21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1121293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D94359-8C2A-463A-9BBC-65A8AD48966B}" type="datetimeFigureOut">
              <a:rPr lang="en-US" smtClean="0"/>
              <a:t>4/22/21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3276060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D94359-8C2A-463A-9BBC-65A8AD48966B}" type="datetimeFigureOut">
              <a:rPr lang="en-US" smtClean="0"/>
              <a:t>4/22/21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29999925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D94359-8C2A-463A-9BBC-65A8AD48966B}" type="datetimeFigureOut">
              <a:rPr lang="en-US" smtClean="0"/>
              <a:t>4/22/21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2087508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D94359-8C2A-463A-9BBC-65A8AD48966B}" type="datetimeFigureOut">
              <a:rPr lang="en-US" smtClean="0"/>
              <a:t>4/22/21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3C1159-C8E7-4A7C-852E-7A5496B88CD8}" type="slidenum">
              <a:rPr lang="en-US" smtClean="0"/>
              <a:t>‹#›</a:t>
            </a:fld>
            <a:endParaRPr lang="en-US"/>
          </a:p>
        </p:txBody>
      </p:sp>
    </p:spTree>
    <p:extLst>
      <p:ext uri="{BB962C8B-B14F-4D97-AF65-F5344CB8AC3E}">
        <p14:creationId xmlns:p14="http://schemas.microsoft.com/office/powerpoint/2010/main" val="4126153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D94359-8C2A-463A-9BBC-65A8AD48966B}" type="datetimeFigureOut">
              <a:rPr lang="en-US" smtClean="0"/>
              <a:t>4/22/21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3C1159-C8E7-4A7C-852E-7A5496B88CD8}" type="slidenum">
              <a:rPr lang="en-US" smtClean="0"/>
              <a:t>‹#›</a:t>
            </a:fld>
            <a:endParaRPr lang="en-US"/>
          </a:p>
        </p:txBody>
      </p:sp>
    </p:spTree>
    <p:extLst>
      <p:ext uri="{BB962C8B-B14F-4D97-AF65-F5344CB8AC3E}">
        <p14:creationId xmlns:p14="http://schemas.microsoft.com/office/powerpoint/2010/main" val="2627024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emf"/><Relationship Id="rId1" Type="http://schemas.openxmlformats.org/officeDocument/2006/relationships/slideLayout" Target="../slideLayouts/slideLayout7.xml"/><Relationship Id="rId5" Type="http://schemas.openxmlformats.org/officeDocument/2006/relationships/image" Target="../media/image7.tiff"/><Relationship Id="rId4" Type="http://schemas.openxmlformats.org/officeDocument/2006/relationships/image" Target="../media/image6.tiff"/></Relationships>
</file>

<file path=ppt/slides/_rels/slide2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solidFill>
                  <a:srgbClr val="C00000"/>
                </a:solidFill>
                <a:latin typeface="Arial" panose="020B0604020202020204" pitchFamily="34" charset="0"/>
                <a:cs typeface="Arial" panose="020B0604020202020204" pitchFamily="34" charset="0"/>
              </a:rPr>
              <a:t>Case </a:t>
            </a:r>
            <a:r>
              <a:rPr lang="en-US" b="1" dirty="0" err="1">
                <a:solidFill>
                  <a:srgbClr val="C00000"/>
                </a:solidFill>
                <a:latin typeface="Arial" panose="020B0604020202020204" pitchFamily="34" charset="0"/>
                <a:cs typeface="Arial" panose="020B0604020202020204" pitchFamily="34" charset="0"/>
              </a:rPr>
              <a:t>Nhiễm</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trùng</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tiểu</a:t>
            </a:r>
            <a:br>
              <a:rPr lang="en-US" b="1" dirty="0">
                <a:solidFill>
                  <a:srgbClr val="C00000"/>
                </a:solidFill>
                <a:latin typeface="Arial" panose="020B0604020202020204" pitchFamily="34" charset="0"/>
                <a:cs typeface="Arial" panose="020B0604020202020204" pitchFamily="34" charset="0"/>
              </a:rPr>
            </a:br>
            <a:r>
              <a:rPr lang="en-US" b="1" dirty="0" err="1">
                <a:solidFill>
                  <a:srgbClr val="C00000"/>
                </a:solidFill>
                <a:latin typeface="Arial" panose="020B0604020202020204" pitchFamily="34" charset="0"/>
                <a:cs typeface="Arial" panose="020B0604020202020204" pitchFamily="34" charset="0"/>
              </a:rPr>
              <a:t>Đối</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tượng</a:t>
            </a:r>
            <a:r>
              <a:rPr lang="en-US" b="1">
                <a:solidFill>
                  <a:srgbClr val="C00000"/>
                </a:solidFill>
                <a:latin typeface="Arial" panose="020B0604020202020204" pitchFamily="34" charset="0"/>
                <a:cs typeface="Arial" panose="020B0604020202020204" pitchFamily="34" charset="0"/>
              </a:rPr>
              <a:t>: Y6</a:t>
            </a:r>
            <a:endParaRPr lang="en-US" b="1" dirty="0">
              <a:solidFill>
                <a:srgbClr val="C00000"/>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143000" y="4572000"/>
            <a:ext cx="6858000" cy="685800"/>
          </a:xfrm>
        </p:spPr>
        <p:txBody>
          <a:bodyPr/>
          <a:lstStyle/>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86594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759360"/>
            <a:ext cx="7886700" cy="1325563"/>
          </a:xfrm>
        </p:spPr>
        <p:txBody>
          <a:bodyPr/>
          <a:lstStyle/>
          <a:p>
            <a:r>
              <a:rPr lang="en-US" b="1" dirty="0" err="1">
                <a:solidFill>
                  <a:srgbClr val="C00000"/>
                </a:solidFill>
                <a:latin typeface="Arial" panose="020B0604020202020204" pitchFamily="34" charset="0"/>
                <a:cs typeface="Arial" panose="020B0604020202020204" pitchFamily="34" charset="0"/>
              </a:rPr>
              <a:t>Đặt</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vấn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đề</a:t>
            </a:r>
            <a:r>
              <a:rPr lang="en-US" b="1" dirty="0">
                <a:solidFill>
                  <a:srgbClr val="C00000"/>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16118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latin typeface="Arial" panose="020B0604020202020204" pitchFamily="34" charset="0"/>
                <a:cs typeface="Arial" panose="020B0604020202020204" pitchFamily="34" charset="0"/>
              </a:rPr>
              <a:t>Đặt</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vấn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đề</a:t>
            </a:r>
            <a:r>
              <a:rPr lang="en-US" b="1" dirty="0">
                <a:solidFill>
                  <a:srgbClr val="C00000"/>
                </a:solidFill>
                <a:latin typeface="Arial" panose="020B0604020202020204" pitchFamily="34" charset="0"/>
                <a:cs typeface="Arial" panose="020B0604020202020204" pitchFamily="34" charset="0"/>
              </a:rPr>
              <a:t>?</a:t>
            </a:r>
          </a:p>
        </p:txBody>
      </p:sp>
      <p:sp>
        <p:nvSpPr>
          <p:cNvPr id="4" name="TextBox 3"/>
          <p:cNvSpPr txBox="1"/>
          <p:nvPr/>
        </p:nvSpPr>
        <p:spPr>
          <a:xfrm>
            <a:off x="420420" y="2132477"/>
            <a:ext cx="6292351" cy="1569660"/>
          </a:xfrm>
          <a:prstGeom prst="rect">
            <a:avLst/>
          </a:prstGeom>
          <a:noFill/>
        </p:spPr>
        <p:txBody>
          <a:bodyPr wrap="square" rtlCol="0">
            <a:spAutoFit/>
          </a:bodyPr>
          <a:lstStyle/>
          <a:p>
            <a:pPr marL="514350" indent="-514350">
              <a:buFont typeface="+mj-lt"/>
              <a:buAutoNum type="arabicPeriod"/>
            </a:pPr>
            <a:r>
              <a:rPr lang="en-US" sz="3200">
                <a:latin typeface="Arial" panose="020B0604020202020204" pitchFamily="34" charset="0"/>
                <a:cs typeface="Arial" panose="020B0604020202020204" pitchFamily="34" charset="0"/>
              </a:rPr>
              <a:t>Hội chứng nhiễm trùng</a:t>
            </a:r>
            <a:endParaRPr lang="en-US" sz="3200" dirty="0">
              <a:latin typeface="Arial" panose="020B0604020202020204" pitchFamily="34" charset="0"/>
              <a:cs typeface="Arial" panose="020B0604020202020204" pitchFamily="34" charset="0"/>
            </a:endParaRPr>
          </a:p>
          <a:p>
            <a:pPr marL="514350" indent="-514350">
              <a:buFont typeface="+mj-lt"/>
              <a:buAutoNum type="arabicPeriod"/>
            </a:pPr>
            <a:r>
              <a:rPr lang="en-US" sz="3200" err="1">
                <a:latin typeface="Arial" panose="020B0604020202020204" pitchFamily="34" charset="0"/>
                <a:cs typeface="Arial" panose="020B0604020202020204" pitchFamily="34" charset="0"/>
              </a:rPr>
              <a:t>Đau</a:t>
            </a:r>
            <a:r>
              <a:rPr lang="en-US" sz="3200">
                <a:latin typeface="Arial" panose="020B0604020202020204" pitchFamily="34" charset="0"/>
                <a:cs typeface="Arial" panose="020B0604020202020204" pitchFamily="34" charset="0"/>
              </a:rPr>
              <a:t> hông lưng Phải</a:t>
            </a:r>
            <a:endParaRPr lang="en-US" sz="3200" dirty="0">
              <a:latin typeface="Arial" panose="020B0604020202020204" pitchFamily="34" charset="0"/>
              <a:cs typeface="Arial" panose="020B0604020202020204" pitchFamily="34" charset="0"/>
            </a:endParaRPr>
          </a:p>
          <a:p>
            <a:pPr marL="514350" indent="-514350">
              <a:buFont typeface="+mj-lt"/>
              <a:buAutoNum type="arabicPeriod"/>
            </a:pPr>
            <a:r>
              <a:rPr lang="en-US" sz="3200" dirty="0">
                <a:latin typeface="Arial" panose="020B0604020202020204" pitchFamily="34" charset="0"/>
                <a:cs typeface="Arial" panose="020B0604020202020204" pitchFamily="34" charset="0"/>
              </a:rPr>
              <a:t>TC THA</a:t>
            </a:r>
            <a:r>
              <a:rPr lang="en-US" sz="3200">
                <a:latin typeface="Arial" panose="020B0604020202020204" pitchFamily="34" charset="0"/>
                <a:cs typeface="Arial" panose="020B0604020202020204" pitchFamily="34" charset="0"/>
              </a:rPr>
              <a:t>, sỏi thận</a:t>
            </a:r>
            <a:endParaRPr lang="en-US" sz="3200" dirty="0">
              <a:latin typeface="Arial" panose="020B0604020202020204" pitchFamily="34" charset="0"/>
              <a:cs typeface="Arial" panose="020B0604020202020204" pitchFamily="34" charset="0"/>
            </a:endParaRPr>
          </a:p>
        </p:txBody>
      </p:sp>
      <p:sp>
        <p:nvSpPr>
          <p:cNvPr id="7" name="Title 1"/>
          <p:cNvSpPr txBox="1">
            <a:spLocks/>
          </p:cNvSpPr>
          <p:nvPr/>
        </p:nvSpPr>
        <p:spPr>
          <a:xfrm>
            <a:off x="544382" y="4314976"/>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solidFill>
                  <a:srgbClr val="C00000"/>
                </a:solidFill>
                <a:latin typeface="Arial" panose="020B0604020202020204" pitchFamily="34" charset="0"/>
                <a:cs typeface="Arial" panose="020B0604020202020204" pitchFamily="34" charset="0"/>
              </a:rPr>
              <a:t>Chẩn đoán sơ bộ?</a:t>
            </a:r>
            <a:endParaRPr lang="en-US" b="1"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2905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025" y="84469"/>
            <a:ext cx="8190718" cy="1325563"/>
          </a:xfrm>
        </p:spPr>
        <p:txBody>
          <a:bodyPr/>
          <a:lstStyle/>
          <a:p>
            <a:r>
              <a:rPr lang="en-US" b="1">
                <a:solidFill>
                  <a:srgbClr val="C00000"/>
                </a:solidFill>
                <a:latin typeface="Arial" panose="020B0604020202020204" pitchFamily="34" charset="0"/>
                <a:cs typeface="Arial" panose="020B0604020202020204" pitchFamily="34" charset="0"/>
              </a:rPr>
              <a:t>Tiêu </a:t>
            </a:r>
            <a:r>
              <a:rPr lang="en-US" b="1" err="1">
                <a:solidFill>
                  <a:srgbClr val="C00000"/>
                </a:solidFill>
                <a:latin typeface="Arial" panose="020B0604020202020204" pitchFamily="34" charset="0"/>
                <a:cs typeface="Arial" panose="020B0604020202020204" pitchFamily="34" charset="0"/>
              </a:rPr>
              <a:t>chuẩn</a:t>
            </a:r>
            <a:r>
              <a:rPr lang="en-US" b="1">
                <a:solidFill>
                  <a:srgbClr val="C00000"/>
                </a:solidFill>
                <a:latin typeface="Arial" panose="020B0604020202020204" pitchFamily="34" charset="0"/>
                <a:cs typeface="Arial" panose="020B0604020202020204" pitchFamily="34" charset="0"/>
              </a:rPr>
              <a:t> CĐ </a:t>
            </a:r>
            <a:r>
              <a:rPr lang="en-US" b="1" dirty="0">
                <a:solidFill>
                  <a:srgbClr val="C00000"/>
                </a:solidFill>
                <a:latin typeface="Arial" panose="020B0604020202020204" pitchFamily="34" charset="0"/>
                <a:cs typeface="Arial" panose="020B0604020202020204" pitchFamily="34" charset="0"/>
              </a:rPr>
              <a:t>- NTT </a:t>
            </a:r>
            <a:r>
              <a:rPr lang="en-US" b="1" dirty="0" err="1">
                <a:solidFill>
                  <a:srgbClr val="C00000"/>
                </a:solidFill>
                <a:latin typeface="Arial" panose="020B0604020202020204" pitchFamily="34" charset="0"/>
                <a:cs typeface="Arial" panose="020B0604020202020204" pitchFamily="34" charset="0"/>
              </a:rPr>
              <a:t>trên</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493157"/>
            <a:ext cx="8190718" cy="5142369"/>
          </a:xfrm>
        </p:spPr>
        <p:txBody>
          <a:bodyPr>
            <a:normAutofit fontScale="70000" lnSpcReduction="20000"/>
          </a:bodyPr>
          <a:lstStyle/>
          <a:p>
            <a:pPr marL="0" indent="0">
              <a:buNone/>
            </a:pPr>
            <a:r>
              <a:rPr lang="en-US" sz="3600" b="1" dirty="0">
                <a:latin typeface="Arial" panose="020B0604020202020204" pitchFamily="34" charset="0"/>
                <a:cs typeface="Arial" panose="020B0604020202020204" pitchFamily="34" charset="0"/>
              </a:rPr>
              <a:t>2/3 </a:t>
            </a:r>
            <a:r>
              <a:rPr lang="en-US" sz="3600" b="1" dirty="0" err="1">
                <a:latin typeface="Arial" panose="020B0604020202020204" pitchFamily="34" charset="0"/>
                <a:cs typeface="Arial" panose="020B0604020202020204" pitchFamily="34" charset="0"/>
              </a:rPr>
              <a:t>tiêu</a:t>
            </a:r>
            <a:r>
              <a:rPr lang="en-US" sz="3600" b="1" dirty="0">
                <a:latin typeface="Arial" panose="020B0604020202020204" pitchFamily="34" charset="0"/>
                <a:cs typeface="Arial" panose="020B0604020202020204" pitchFamily="34" charset="0"/>
              </a:rPr>
              <a:t> </a:t>
            </a:r>
            <a:r>
              <a:rPr lang="en-US" sz="3600" b="1" dirty="0" err="1">
                <a:latin typeface="Arial" panose="020B0604020202020204" pitchFamily="34" charset="0"/>
                <a:cs typeface="Arial" panose="020B0604020202020204" pitchFamily="34" charset="0"/>
              </a:rPr>
              <a:t>chuẩn</a:t>
            </a:r>
            <a:endParaRPr lang="en-US" sz="3600" b="1" dirty="0">
              <a:latin typeface="Arial" panose="020B0604020202020204" pitchFamily="34" charset="0"/>
              <a:cs typeface="Arial" panose="020B0604020202020204" pitchFamily="34" charset="0"/>
            </a:endParaRPr>
          </a:p>
          <a:p>
            <a:pPr marL="0" indent="0">
              <a:buNone/>
            </a:pPr>
            <a:r>
              <a:rPr lang="en-US" sz="3600" b="1" dirty="0" err="1">
                <a:latin typeface="Arial" panose="020B0604020202020204" pitchFamily="34" charset="0"/>
                <a:cs typeface="Arial" panose="020B0604020202020204" pitchFamily="34" charset="0"/>
              </a:rPr>
              <a:t>Lâm</a:t>
            </a:r>
            <a:r>
              <a:rPr lang="en-US" sz="3600" b="1" dirty="0">
                <a:latin typeface="Arial" panose="020B0604020202020204" pitchFamily="34" charset="0"/>
                <a:cs typeface="Arial" panose="020B0604020202020204" pitchFamily="34" charset="0"/>
              </a:rPr>
              <a:t> </a:t>
            </a:r>
            <a:r>
              <a:rPr lang="en-US" sz="3600" b="1" dirty="0" err="1">
                <a:latin typeface="Arial" panose="020B0604020202020204" pitchFamily="34" charset="0"/>
                <a:cs typeface="Arial" panose="020B0604020202020204" pitchFamily="34" charset="0"/>
              </a:rPr>
              <a:t>sàng</a:t>
            </a:r>
            <a:endParaRPr lang="en-US" sz="3600" b="1" dirty="0">
              <a:latin typeface="Arial" panose="020B0604020202020204" pitchFamily="34" charset="0"/>
              <a:cs typeface="Arial" panose="020B0604020202020204" pitchFamily="34" charset="0"/>
            </a:endParaRPr>
          </a:p>
          <a:p>
            <a:pPr>
              <a:spcBef>
                <a:spcPts val="600"/>
              </a:spcBef>
              <a:spcAft>
                <a:spcPts val="600"/>
              </a:spcAft>
              <a:buFontTx/>
              <a:buChar char="-"/>
            </a:pPr>
            <a:r>
              <a:rPr lang="en-US" dirty="0">
                <a:latin typeface="Arial" pitchFamily="34" charset="0"/>
                <a:cs typeface="Arial" pitchFamily="34" charset="0"/>
              </a:rPr>
              <a:t>HC </a:t>
            </a:r>
            <a:r>
              <a:rPr lang="en-US" dirty="0" err="1">
                <a:latin typeface="Arial" pitchFamily="34" charset="0"/>
                <a:cs typeface="Arial" pitchFamily="34" charset="0"/>
              </a:rPr>
              <a:t>niệu</a:t>
            </a:r>
            <a:r>
              <a:rPr lang="en-US" dirty="0">
                <a:latin typeface="Arial" pitchFamily="34" charset="0"/>
                <a:cs typeface="Arial" pitchFamily="34" charset="0"/>
              </a:rPr>
              <a:t> </a:t>
            </a:r>
            <a:r>
              <a:rPr lang="en-US" dirty="0" err="1">
                <a:latin typeface="Arial" pitchFamily="34" charset="0"/>
                <a:cs typeface="Arial" pitchFamily="34" charset="0"/>
              </a:rPr>
              <a:t>đạo</a:t>
            </a:r>
            <a:r>
              <a:rPr lang="en-US" dirty="0">
                <a:latin typeface="Arial" pitchFamily="34" charset="0"/>
                <a:cs typeface="Arial" pitchFamily="34" charset="0"/>
              </a:rPr>
              <a:t> </a:t>
            </a:r>
            <a:r>
              <a:rPr lang="en-US" dirty="0" err="1">
                <a:latin typeface="Arial" pitchFamily="34" charset="0"/>
                <a:cs typeface="Arial" pitchFamily="34" charset="0"/>
              </a:rPr>
              <a:t>cấp</a:t>
            </a:r>
            <a:r>
              <a:rPr lang="en-US" dirty="0">
                <a:latin typeface="Arial" pitchFamily="34" charset="0"/>
                <a:cs typeface="Arial" pitchFamily="34" charset="0"/>
              </a:rPr>
              <a:t> (3 </a:t>
            </a:r>
            <a:r>
              <a:rPr lang="en-US" dirty="0" err="1">
                <a:latin typeface="Arial" pitchFamily="34" charset="0"/>
                <a:cs typeface="Arial" pitchFamily="34" charset="0"/>
              </a:rPr>
              <a:t>triệu</a:t>
            </a:r>
            <a:r>
              <a:rPr lang="en-US" dirty="0">
                <a:latin typeface="Arial" pitchFamily="34" charset="0"/>
                <a:cs typeface="Arial" pitchFamily="34" charset="0"/>
              </a:rPr>
              <a:t> </a:t>
            </a:r>
            <a:r>
              <a:rPr lang="en-US" dirty="0" err="1">
                <a:latin typeface="Arial" pitchFamily="34" charset="0"/>
                <a:cs typeface="Arial" pitchFamily="34" charset="0"/>
              </a:rPr>
              <a:t>chứng</a:t>
            </a:r>
            <a:r>
              <a:rPr lang="en-US" dirty="0">
                <a:latin typeface="Arial" pitchFamily="34" charset="0"/>
                <a:cs typeface="Arial" pitchFamily="34" charset="0"/>
              </a:rPr>
              <a:t>)</a:t>
            </a:r>
          </a:p>
          <a:p>
            <a:pPr lvl="1">
              <a:spcBef>
                <a:spcPts val="600"/>
              </a:spcBef>
              <a:spcAft>
                <a:spcPts val="600"/>
              </a:spcAft>
              <a:buFontTx/>
              <a:buChar char="-"/>
            </a:pPr>
            <a:r>
              <a:rPr lang="en-US" dirty="0" err="1">
                <a:latin typeface="Arial" pitchFamily="34" charset="0"/>
                <a:cs typeface="Arial" pitchFamily="34" charset="0"/>
              </a:rPr>
              <a:t>Tiểu</a:t>
            </a:r>
            <a:r>
              <a:rPr lang="en-US" dirty="0">
                <a:latin typeface="Arial" pitchFamily="34" charset="0"/>
                <a:cs typeface="Arial" pitchFamily="34" charset="0"/>
              </a:rPr>
              <a:t> </a:t>
            </a:r>
            <a:r>
              <a:rPr lang="en-US" dirty="0" err="1">
                <a:latin typeface="Arial" pitchFamily="34" charset="0"/>
                <a:cs typeface="Arial" pitchFamily="34" charset="0"/>
              </a:rPr>
              <a:t>gắt</a:t>
            </a:r>
            <a:endParaRPr lang="en-US" dirty="0">
              <a:latin typeface="Arial" pitchFamily="34" charset="0"/>
              <a:cs typeface="Arial" pitchFamily="34" charset="0"/>
            </a:endParaRPr>
          </a:p>
          <a:p>
            <a:pPr lvl="1">
              <a:spcBef>
                <a:spcPts val="600"/>
              </a:spcBef>
              <a:spcAft>
                <a:spcPts val="600"/>
              </a:spcAft>
              <a:buFontTx/>
              <a:buChar char="-"/>
            </a:pPr>
            <a:r>
              <a:rPr lang="en-US" dirty="0" err="1">
                <a:latin typeface="Arial" pitchFamily="34" charset="0"/>
                <a:cs typeface="Arial" pitchFamily="34" charset="0"/>
              </a:rPr>
              <a:t>Tiểu</a:t>
            </a:r>
            <a:r>
              <a:rPr lang="en-US" dirty="0">
                <a:latin typeface="Arial" pitchFamily="34" charset="0"/>
                <a:cs typeface="Arial" pitchFamily="34" charset="0"/>
              </a:rPr>
              <a:t> </a:t>
            </a:r>
            <a:r>
              <a:rPr lang="en-US" dirty="0" err="1">
                <a:latin typeface="Arial" pitchFamily="34" charset="0"/>
                <a:cs typeface="Arial" pitchFamily="34" charset="0"/>
              </a:rPr>
              <a:t>lắt</a:t>
            </a:r>
            <a:r>
              <a:rPr lang="en-US" dirty="0">
                <a:latin typeface="Arial" pitchFamily="34" charset="0"/>
                <a:cs typeface="Arial" pitchFamily="34" charset="0"/>
              </a:rPr>
              <a:t> </a:t>
            </a:r>
            <a:r>
              <a:rPr lang="en-US" dirty="0" err="1">
                <a:latin typeface="Arial" pitchFamily="34" charset="0"/>
                <a:cs typeface="Arial" pitchFamily="34" charset="0"/>
              </a:rPr>
              <a:t>nhắt</a:t>
            </a:r>
            <a:endParaRPr lang="en-US" dirty="0">
              <a:latin typeface="Arial" pitchFamily="34" charset="0"/>
              <a:cs typeface="Arial" pitchFamily="34" charset="0"/>
            </a:endParaRPr>
          </a:p>
          <a:p>
            <a:pPr lvl="1">
              <a:spcBef>
                <a:spcPts val="600"/>
              </a:spcBef>
              <a:spcAft>
                <a:spcPts val="600"/>
              </a:spcAft>
              <a:buFontTx/>
              <a:buChar char="-"/>
            </a:pPr>
            <a:r>
              <a:rPr lang="en-US" dirty="0" err="1">
                <a:latin typeface="Arial" pitchFamily="34" charset="0"/>
                <a:cs typeface="Arial" pitchFamily="34" charset="0"/>
              </a:rPr>
              <a:t>Tiểu</a:t>
            </a:r>
            <a:r>
              <a:rPr lang="en-US" dirty="0">
                <a:latin typeface="Arial" pitchFamily="34" charset="0"/>
                <a:cs typeface="Arial" pitchFamily="34" charset="0"/>
              </a:rPr>
              <a:t> </a:t>
            </a:r>
            <a:r>
              <a:rPr lang="en-US" dirty="0" err="1">
                <a:latin typeface="Arial" pitchFamily="34" charset="0"/>
                <a:cs typeface="Arial" pitchFamily="34" charset="0"/>
              </a:rPr>
              <a:t>gấp</a:t>
            </a:r>
            <a:endParaRPr lang="en-US" dirty="0">
              <a:latin typeface="Arial" pitchFamily="34" charset="0"/>
              <a:cs typeface="Arial" pitchFamily="34" charset="0"/>
            </a:endParaRPr>
          </a:p>
          <a:p>
            <a:pPr>
              <a:spcBef>
                <a:spcPts val="600"/>
              </a:spcBef>
              <a:spcAft>
                <a:spcPts val="600"/>
              </a:spcAft>
              <a:buFontTx/>
              <a:buChar char="-"/>
            </a:pPr>
            <a:r>
              <a:rPr lang="en-US" dirty="0" err="1">
                <a:solidFill>
                  <a:srgbClr val="FF0000"/>
                </a:solidFill>
                <a:latin typeface="Arial" pitchFamily="34" charset="0"/>
                <a:cs typeface="Arial" pitchFamily="34" charset="0"/>
              </a:rPr>
              <a:t>Sốt</a:t>
            </a:r>
            <a:r>
              <a:rPr lang="en-US" dirty="0">
                <a:solidFill>
                  <a:srgbClr val="FF0000"/>
                </a:solidFill>
                <a:latin typeface="Arial" pitchFamily="34" charset="0"/>
                <a:cs typeface="Arial" pitchFamily="34" charset="0"/>
              </a:rPr>
              <a:t>, </a:t>
            </a:r>
            <a:r>
              <a:rPr lang="en-US" dirty="0" err="1">
                <a:solidFill>
                  <a:srgbClr val="FF0000"/>
                </a:solidFill>
                <a:latin typeface="Arial" pitchFamily="34" charset="0"/>
                <a:cs typeface="Arial" pitchFamily="34" charset="0"/>
              </a:rPr>
              <a:t>đau</a:t>
            </a:r>
            <a:r>
              <a:rPr lang="en-US" dirty="0">
                <a:solidFill>
                  <a:srgbClr val="FF0000"/>
                </a:solidFill>
                <a:latin typeface="Arial" pitchFamily="34" charset="0"/>
                <a:cs typeface="Arial" pitchFamily="34" charset="0"/>
              </a:rPr>
              <a:t> </a:t>
            </a:r>
            <a:r>
              <a:rPr lang="en-US" dirty="0" err="1">
                <a:solidFill>
                  <a:srgbClr val="FF0000"/>
                </a:solidFill>
                <a:latin typeface="Arial" pitchFamily="34" charset="0"/>
                <a:cs typeface="Arial" pitchFamily="34" charset="0"/>
              </a:rPr>
              <a:t>hông</a:t>
            </a:r>
            <a:r>
              <a:rPr lang="en-US" dirty="0">
                <a:solidFill>
                  <a:srgbClr val="FF0000"/>
                </a:solidFill>
                <a:latin typeface="Arial" pitchFamily="34" charset="0"/>
                <a:cs typeface="Arial" pitchFamily="34" charset="0"/>
              </a:rPr>
              <a:t> </a:t>
            </a:r>
            <a:r>
              <a:rPr lang="en-US" dirty="0" err="1">
                <a:solidFill>
                  <a:srgbClr val="FF0000"/>
                </a:solidFill>
                <a:latin typeface="Arial" pitchFamily="34" charset="0"/>
                <a:cs typeface="Arial" pitchFamily="34" charset="0"/>
              </a:rPr>
              <a:t>lưng</a:t>
            </a:r>
            <a:r>
              <a:rPr lang="en-US" dirty="0">
                <a:solidFill>
                  <a:srgbClr val="FF0000"/>
                </a:solidFill>
                <a:latin typeface="Arial" pitchFamily="34" charset="0"/>
                <a:cs typeface="Arial" pitchFamily="34" charset="0"/>
              </a:rPr>
              <a:t>, rung </a:t>
            </a:r>
            <a:r>
              <a:rPr lang="en-US" dirty="0" err="1">
                <a:solidFill>
                  <a:srgbClr val="FF0000"/>
                </a:solidFill>
                <a:latin typeface="Arial" pitchFamily="34" charset="0"/>
                <a:cs typeface="Arial" pitchFamily="34" charset="0"/>
              </a:rPr>
              <a:t>thận</a:t>
            </a:r>
            <a:r>
              <a:rPr lang="en-US" dirty="0">
                <a:solidFill>
                  <a:srgbClr val="FF0000"/>
                </a:solidFill>
                <a:latin typeface="Arial" pitchFamily="34" charset="0"/>
                <a:cs typeface="Arial" pitchFamily="34" charset="0"/>
              </a:rPr>
              <a:t> (+)</a:t>
            </a:r>
          </a:p>
          <a:p>
            <a:pPr marL="0" indent="0">
              <a:buNone/>
            </a:pPr>
            <a:r>
              <a:rPr lang="en-US" sz="3600" b="1" dirty="0" err="1">
                <a:latin typeface="Arial" panose="020B0604020202020204" pitchFamily="34" charset="0"/>
                <a:cs typeface="Arial" panose="020B0604020202020204" pitchFamily="34" charset="0"/>
              </a:rPr>
              <a:t>Bạch</a:t>
            </a:r>
            <a:r>
              <a:rPr lang="en-US" sz="3600" b="1" dirty="0">
                <a:latin typeface="Arial" panose="020B0604020202020204" pitchFamily="34" charset="0"/>
                <a:cs typeface="Arial" panose="020B0604020202020204" pitchFamily="34" charset="0"/>
              </a:rPr>
              <a:t> </a:t>
            </a:r>
            <a:r>
              <a:rPr lang="en-US" sz="3600" b="1" dirty="0" err="1">
                <a:latin typeface="Arial" panose="020B0604020202020204" pitchFamily="34" charset="0"/>
                <a:cs typeface="Arial" panose="020B0604020202020204" pitchFamily="34" charset="0"/>
              </a:rPr>
              <a:t>cầu</a:t>
            </a:r>
            <a:endParaRPr lang="en-US" sz="3600" b="1" dirty="0">
              <a:latin typeface="Arial" panose="020B0604020202020204" pitchFamily="34" charset="0"/>
              <a:cs typeface="Arial" panose="020B0604020202020204" pitchFamily="34" charset="0"/>
            </a:endParaRPr>
          </a:p>
          <a:p>
            <a:pPr>
              <a:spcBef>
                <a:spcPts val="600"/>
              </a:spcBef>
              <a:spcAft>
                <a:spcPts val="600"/>
              </a:spcAft>
              <a:buFontTx/>
              <a:buChar char="-"/>
            </a:pPr>
            <a:r>
              <a:rPr lang="en-US" dirty="0" err="1">
                <a:latin typeface="Arial" pitchFamily="34" charset="0"/>
                <a:cs typeface="Arial" pitchFamily="34" charset="0"/>
              </a:rPr>
              <a:t>Que</a:t>
            </a:r>
            <a:r>
              <a:rPr lang="en-US" dirty="0">
                <a:latin typeface="Arial" pitchFamily="34" charset="0"/>
                <a:cs typeface="Arial" pitchFamily="34" charset="0"/>
              </a:rPr>
              <a:t> </a:t>
            </a:r>
            <a:r>
              <a:rPr lang="en-US" dirty="0" err="1">
                <a:latin typeface="Arial" pitchFamily="34" charset="0"/>
                <a:cs typeface="Arial" pitchFamily="34" charset="0"/>
              </a:rPr>
              <a:t>nhúng</a:t>
            </a:r>
            <a:r>
              <a:rPr lang="en-US" dirty="0">
                <a:latin typeface="Arial" pitchFamily="34" charset="0"/>
                <a:cs typeface="Arial" pitchFamily="34" charset="0"/>
              </a:rPr>
              <a:t> dipstick: Leucocyte esterase (+)</a:t>
            </a:r>
          </a:p>
          <a:p>
            <a:pPr>
              <a:spcBef>
                <a:spcPts val="600"/>
              </a:spcBef>
              <a:spcAft>
                <a:spcPts val="600"/>
              </a:spcAft>
              <a:buFontTx/>
              <a:buChar char="-"/>
            </a:pPr>
            <a:r>
              <a:rPr lang="en-US" dirty="0" err="1">
                <a:latin typeface="Arial" pitchFamily="34" charset="0"/>
                <a:cs typeface="Arial" pitchFamily="34" charset="0"/>
              </a:rPr>
              <a:t>Soi</a:t>
            </a:r>
            <a:r>
              <a:rPr lang="en-US" dirty="0">
                <a:latin typeface="Arial" pitchFamily="34" charset="0"/>
                <a:cs typeface="Arial" pitchFamily="34" charset="0"/>
              </a:rPr>
              <a:t> </a:t>
            </a:r>
            <a:r>
              <a:rPr lang="en-US" dirty="0" err="1">
                <a:latin typeface="Arial" pitchFamily="34" charset="0"/>
                <a:cs typeface="Arial" pitchFamily="34" charset="0"/>
              </a:rPr>
              <a:t>nước</a:t>
            </a:r>
            <a:r>
              <a:rPr lang="en-US" dirty="0">
                <a:latin typeface="Arial" pitchFamily="34" charset="0"/>
                <a:cs typeface="Arial" pitchFamily="34" charset="0"/>
              </a:rPr>
              <a:t> </a:t>
            </a:r>
            <a:r>
              <a:rPr lang="en-US" dirty="0" err="1">
                <a:latin typeface="Arial" pitchFamily="34" charset="0"/>
                <a:cs typeface="Arial" pitchFamily="34" charset="0"/>
              </a:rPr>
              <a:t>tiểu</a:t>
            </a:r>
            <a:r>
              <a:rPr lang="en-US" dirty="0">
                <a:latin typeface="Arial" pitchFamily="34" charset="0"/>
                <a:cs typeface="Arial" pitchFamily="34" charset="0"/>
              </a:rPr>
              <a:t> &gt;5BC/QT 40</a:t>
            </a:r>
          </a:p>
          <a:p>
            <a:pPr marL="0" indent="0">
              <a:buNone/>
            </a:pPr>
            <a:r>
              <a:rPr lang="en-US" sz="3600" b="1" dirty="0">
                <a:latin typeface="Arial" panose="020B0604020202020204" pitchFamily="34" charset="0"/>
                <a:cs typeface="Arial" panose="020B0604020202020204" pitchFamily="34" charset="0"/>
              </a:rPr>
              <a:t>Vi </a:t>
            </a:r>
            <a:r>
              <a:rPr lang="en-US" sz="3600" b="1" dirty="0" err="1">
                <a:latin typeface="Arial" panose="020B0604020202020204" pitchFamily="34" charset="0"/>
                <a:cs typeface="Arial" panose="020B0604020202020204" pitchFamily="34" charset="0"/>
              </a:rPr>
              <a:t>trùng</a:t>
            </a:r>
            <a:endParaRPr lang="en-US" sz="3600" b="1" dirty="0">
              <a:latin typeface="Arial" panose="020B0604020202020204" pitchFamily="34" charset="0"/>
              <a:cs typeface="Arial" panose="020B0604020202020204" pitchFamily="34" charset="0"/>
            </a:endParaRPr>
          </a:p>
          <a:p>
            <a:pPr>
              <a:buFontTx/>
              <a:buChar char="-"/>
            </a:pPr>
            <a:r>
              <a:rPr lang="en-US" dirty="0">
                <a:latin typeface="Arial" pitchFamily="34" charset="0"/>
                <a:cs typeface="Arial" pitchFamily="34" charset="0"/>
              </a:rPr>
              <a:t>Nitrite (+)</a:t>
            </a:r>
          </a:p>
          <a:p>
            <a:pPr>
              <a:buFontTx/>
              <a:buChar char="-"/>
            </a:pPr>
            <a:r>
              <a:rPr lang="en-US" dirty="0" err="1">
                <a:latin typeface="Arial" pitchFamily="34" charset="0"/>
                <a:cs typeface="Arial" pitchFamily="34" charset="0"/>
              </a:rPr>
              <a:t>Cấy</a:t>
            </a:r>
            <a:r>
              <a:rPr lang="en-US" dirty="0">
                <a:latin typeface="Arial" pitchFamily="34" charset="0"/>
                <a:cs typeface="Arial" pitchFamily="34" charset="0"/>
              </a:rPr>
              <a:t> </a:t>
            </a:r>
            <a:r>
              <a:rPr lang="en-US" dirty="0" err="1">
                <a:latin typeface="Arial" pitchFamily="34" charset="0"/>
                <a:cs typeface="Arial" pitchFamily="34" charset="0"/>
              </a:rPr>
              <a:t>nước</a:t>
            </a:r>
            <a:r>
              <a:rPr lang="en-US" dirty="0">
                <a:latin typeface="Arial" pitchFamily="34" charset="0"/>
                <a:cs typeface="Arial" pitchFamily="34" charset="0"/>
              </a:rPr>
              <a:t> </a:t>
            </a:r>
            <a:r>
              <a:rPr lang="en-US" dirty="0" err="1">
                <a:latin typeface="Arial" pitchFamily="34" charset="0"/>
                <a:cs typeface="Arial" pitchFamily="34" charset="0"/>
              </a:rPr>
              <a:t>tiểu</a:t>
            </a:r>
            <a:r>
              <a:rPr lang="en-US" dirty="0">
                <a:latin typeface="Arial" pitchFamily="34" charset="0"/>
                <a:cs typeface="Arial" pitchFamily="34" charset="0"/>
              </a:rPr>
              <a:t> (+)</a:t>
            </a:r>
          </a:p>
          <a:p>
            <a:pPr>
              <a:buFontTx/>
              <a:buChar char="-"/>
            </a:pPr>
            <a:r>
              <a:rPr lang="en-US" dirty="0" err="1">
                <a:latin typeface="Arial" pitchFamily="34" charset="0"/>
                <a:cs typeface="Arial" pitchFamily="34" charset="0"/>
              </a:rPr>
              <a:t>Soi</a:t>
            </a:r>
            <a:r>
              <a:rPr lang="en-US" dirty="0">
                <a:latin typeface="Arial" pitchFamily="34" charset="0"/>
                <a:cs typeface="Arial" pitchFamily="34" charset="0"/>
              </a:rPr>
              <a:t>, </a:t>
            </a:r>
            <a:r>
              <a:rPr lang="en-US" dirty="0" err="1">
                <a:latin typeface="Arial" pitchFamily="34" charset="0"/>
                <a:cs typeface="Arial" pitchFamily="34" charset="0"/>
              </a:rPr>
              <a:t>nhuộm</a:t>
            </a:r>
            <a:r>
              <a:rPr lang="en-US" dirty="0">
                <a:latin typeface="Arial" pitchFamily="34" charset="0"/>
                <a:cs typeface="Arial" pitchFamily="34" charset="0"/>
              </a:rPr>
              <a:t> gram NT (+)</a:t>
            </a:r>
          </a:p>
        </p:txBody>
      </p:sp>
    </p:spTree>
    <p:extLst>
      <p:ext uri="{BB962C8B-B14F-4D97-AF65-F5344CB8AC3E}">
        <p14:creationId xmlns:p14="http://schemas.microsoft.com/office/powerpoint/2010/main" val="115820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002" y="353251"/>
            <a:ext cx="8953995" cy="1325563"/>
          </a:xfrm>
        </p:spPr>
        <p:txBody>
          <a:bodyPr>
            <a:normAutofit/>
          </a:bodyPr>
          <a:lstStyle/>
          <a:p>
            <a:r>
              <a:rPr lang="en-US" sz="3600" b="1" dirty="0" err="1">
                <a:solidFill>
                  <a:srgbClr val="C00000"/>
                </a:solidFill>
                <a:latin typeface="Arial" panose="020B0604020202020204" pitchFamily="34" charset="0"/>
                <a:cs typeface="Arial" panose="020B0604020202020204" pitchFamily="34" charset="0"/>
              </a:rPr>
              <a:t>Chẩn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đoán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sơ</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bộ</a:t>
            </a:r>
            <a:r>
              <a:rPr lang="en-US" sz="3600" b="1" dirty="0">
                <a:solidFill>
                  <a:srgbClr val="C00000"/>
                </a:solidFill>
                <a:latin typeface="Arial" panose="020B0604020202020204" pitchFamily="34" charset="0"/>
                <a:cs typeface="Arial" panose="020B0604020202020204" pitchFamily="34" charset="0"/>
              </a:rPr>
              <a:t> - </a:t>
            </a:r>
            <a:r>
              <a:rPr lang="en-US" sz="3600" b="1" dirty="0" err="1">
                <a:solidFill>
                  <a:srgbClr val="C00000"/>
                </a:solidFill>
                <a:latin typeface="Arial" panose="020B0604020202020204" pitchFamily="34" charset="0"/>
                <a:cs typeface="Arial" panose="020B0604020202020204" pitchFamily="34" charset="0"/>
              </a:rPr>
              <a:t>chẩn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đoán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phân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biệt</a:t>
            </a:r>
            <a:endParaRPr lang="en-US" sz="3600"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90005" y="1825625"/>
            <a:ext cx="8657111" cy="4351338"/>
          </a:xfrm>
        </p:spPr>
        <p:txBody>
          <a:bodyPr>
            <a:normAutofit lnSpcReduction="10000"/>
          </a:bodyPr>
          <a:lstStyle/>
          <a:p>
            <a:r>
              <a:rPr lang="en-US" dirty="0">
                <a:latin typeface="Arial" panose="020B0604020202020204" pitchFamily="34" charset="0"/>
                <a:cs typeface="Arial" panose="020B0604020202020204" pitchFamily="34" charset="0"/>
              </a:rPr>
              <a:t>NTT ?</a:t>
            </a:r>
          </a:p>
          <a:p>
            <a:r>
              <a:rPr lang="en-US" dirty="0">
                <a:latin typeface="Arial" panose="020B0604020202020204" pitchFamily="34" charset="0"/>
                <a:cs typeface="Arial" panose="020B0604020202020204" pitchFamily="34" charset="0"/>
              </a:rPr>
              <a:t>NTT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dưới</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LS? </a:t>
            </a:r>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NTT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-&gt; </a:t>
            </a:r>
            <a:r>
              <a:rPr lang="en-US" dirty="0" err="1">
                <a:latin typeface="Arial" panose="020B0604020202020204" pitchFamily="34" charset="0"/>
                <a:cs typeface="Arial" panose="020B0604020202020204" pitchFamily="34" charset="0"/>
              </a:rPr>
              <a:t>Bên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Trái</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Phải</a:t>
            </a:r>
            <a:r>
              <a:rPr lang="en-US" dirty="0">
                <a:latin typeface="Arial" panose="020B0604020202020204" pitchFamily="34" charset="0"/>
                <a:cs typeface="Arial" panose="020B0604020202020204" pitchFamily="34" charset="0"/>
              </a:rPr>
              <a:t>/2 </a:t>
            </a:r>
            <a:r>
              <a:rPr lang="en-US" dirty="0" err="1">
                <a:latin typeface="Arial" panose="020B0604020202020204" pitchFamily="34" charset="0"/>
                <a:cs typeface="Arial" panose="020B0604020202020204" pitchFamily="34" charset="0"/>
              </a:rPr>
              <a:t>bên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Cấp</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mạn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Lần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tái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phát</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tái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nhiễm</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Biến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Yếu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tạp</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kèm</a:t>
            </a: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78316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54538" y="1773191"/>
            <a:ext cx="8511213" cy="3311617"/>
          </a:xfrm>
          <a:prstGeom prst="rect">
            <a:avLst/>
          </a:prstGeom>
        </p:spPr>
      </p:pic>
      <p:pic>
        <p:nvPicPr>
          <p:cNvPr id="5" name="Picture 4"/>
          <p:cNvPicPr>
            <a:picLocks noChangeAspect="1"/>
          </p:cNvPicPr>
          <p:nvPr/>
        </p:nvPicPr>
        <p:blipFill>
          <a:blip r:embed="rId3"/>
          <a:stretch>
            <a:fillRect/>
          </a:stretch>
        </p:blipFill>
        <p:spPr>
          <a:xfrm>
            <a:off x="940006" y="309218"/>
            <a:ext cx="6940279" cy="605182"/>
          </a:xfrm>
          <a:prstGeom prst="rect">
            <a:avLst/>
          </a:prstGeom>
        </p:spPr>
      </p:pic>
      <p:sp>
        <p:nvSpPr>
          <p:cNvPr id="6" name="Rectangle 5"/>
          <p:cNvSpPr/>
          <p:nvPr/>
        </p:nvSpPr>
        <p:spPr>
          <a:xfrm>
            <a:off x="77269" y="6488668"/>
            <a:ext cx="8989461" cy="369332"/>
          </a:xfrm>
          <a:prstGeom prst="rect">
            <a:avLst/>
          </a:prstGeom>
        </p:spPr>
        <p:txBody>
          <a:bodyPr wrap="square">
            <a:spAutoFit/>
          </a:bodyPr>
          <a:lstStyle/>
          <a:p>
            <a:r>
              <a:rPr lang="en-US"/>
              <a:t>https://uroweb.org/wp-content/uploads/EAU-Guidelines-on-Urological-infections-2019.pdf</a:t>
            </a:r>
          </a:p>
        </p:txBody>
      </p:sp>
    </p:spTree>
    <p:extLst>
      <p:ext uri="{BB962C8B-B14F-4D97-AF65-F5344CB8AC3E}">
        <p14:creationId xmlns:p14="http://schemas.microsoft.com/office/powerpoint/2010/main" val="4229642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latin typeface="Arial" panose="020B0604020202020204" pitchFamily="34" charset="0"/>
                <a:cs typeface="Arial" panose="020B0604020202020204" pitchFamily="34" charset="0"/>
              </a:rPr>
              <a:t>NTT </a:t>
            </a:r>
            <a:r>
              <a:rPr lang="en-US" b="1" dirty="0" err="1">
                <a:solidFill>
                  <a:srgbClr val="C00000"/>
                </a:solidFill>
                <a:latin typeface="Arial" panose="020B0604020202020204" pitchFamily="34" charset="0"/>
                <a:cs typeface="Arial" panose="020B0604020202020204" pitchFamily="34" charset="0"/>
              </a:rPr>
              <a:t>phức</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tạp</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fontScale="62500" lnSpcReduction="20000"/>
          </a:bodyPr>
          <a:lstStyle/>
          <a:p>
            <a:r>
              <a:rPr lang="en-US" dirty="0" err="1">
                <a:latin typeface="Arial" panose="020B0604020202020204" pitchFamily="34" charset="0"/>
                <a:cs typeface="Arial" panose="020B0604020202020204" pitchFamily="34" charset="0"/>
              </a:rPr>
              <a:t>Sonde</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Dị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sỏi</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Bất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phẫu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quản</a:t>
            </a:r>
            <a:r>
              <a:rPr lang="en-US" dirty="0">
                <a:latin typeface="Arial" panose="020B0604020202020204" pitchFamily="34" charset="0"/>
                <a:cs typeface="Arial" panose="020B0604020202020204" pitchFamily="34" charset="0"/>
              </a:rPr>
              <a:t>, BQ…)</a:t>
            </a:r>
          </a:p>
          <a:p>
            <a:r>
              <a:rPr lang="en-US" dirty="0" err="1">
                <a:latin typeface="Arial" panose="020B0604020202020204" pitchFamily="34" charset="0"/>
                <a:cs typeface="Arial" panose="020B0604020202020204" pitchFamily="34" charset="0"/>
              </a:rPr>
              <a:t>Tắc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nghẽn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Lớn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tuổi</a:t>
            </a:r>
            <a:r>
              <a:rPr lang="en-US" dirty="0">
                <a:latin typeface="Arial" panose="020B0604020202020204" pitchFamily="34" charset="0"/>
                <a:cs typeface="Arial" panose="020B0604020202020204" pitchFamily="34" charset="0"/>
              </a:rPr>
              <a:t> </a:t>
            </a:r>
          </a:p>
          <a:p>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khoa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hợp</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Rối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loạn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năng</a:t>
            </a:r>
            <a:r>
              <a:rPr lang="en-US" dirty="0">
                <a:latin typeface="Arial" panose="020B0604020202020204" pitchFamily="34" charset="0"/>
                <a:cs typeface="Arial" panose="020B0604020202020204" pitchFamily="34" charset="0"/>
              </a:rPr>
              <a:t> bang </a:t>
            </a:r>
            <a:r>
              <a:rPr lang="en-US" dirty="0" err="1">
                <a:latin typeface="Arial" panose="020B0604020202020204" pitchFamily="34" charset="0"/>
                <a:cs typeface="Arial" panose="020B0604020202020204" pitchFamily="34" charset="0"/>
              </a:rPr>
              <a:t>quang</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Thủ</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phẫu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p>
          <a:p>
            <a:r>
              <a:rPr lang="en-US" dirty="0" err="1">
                <a:latin typeface="Arial" panose="020B0604020202020204" pitchFamily="34" charset="0"/>
                <a:cs typeface="Arial" panose="020B0604020202020204" pitchFamily="34" charset="0"/>
              </a:rPr>
              <a:t>Đái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Suy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miễn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thai</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Suy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Nam </a:t>
            </a:r>
          </a:p>
        </p:txBody>
      </p:sp>
    </p:spTree>
    <p:extLst>
      <p:ext uri="{BB962C8B-B14F-4D97-AF65-F5344CB8AC3E}">
        <p14:creationId xmlns:p14="http://schemas.microsoft.com/office/powerpoint/2010/main" val="1413627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94852"/>
            <a:ext cx="7886700" cy="739083"/>
          </a:xfrm>
        </p:spPr>
        <p:txBody>
          <a:bodyPr>
            <a:normAutofit/>
          </a:bodyPr>
          <a:lstStyle/>
          <a:p>
            <a:pPr algn="ctr"/>
            <a:r>
              <a:rPr lang="en-US" sz="3600" b="1" dirty="0" err="1">
                <a:solidFill>
                  <a:srgbClr val="C00000"/>
                </a:solidFill>
                <a:latin typeface="Arial" panose="020B0604020202020204" pitchFamily="34" charset="0"/>
                <a:cs typeface="Arial" panose="020B0604020202020204" pitchFamily="34" charset="0"/>
              </a:rPr>
              <a:t>Chẩn</a:t>
            </a:r>
            <a:r>
              <a:rPr lang="en-US" sz="3600" b="1" dirty="0">
                <a:solidFill>
                  <a:srgbClr val="C00000"/>
                </a:solidFill>
                <a:latin typeface="Arial" panose="020B0604020202020204" pitchFamily="34" charset="0"/>
                <a:cs typeface="Arial" panose="020B0604020202020204" pitchFamily="34" charset="0"/>
              </a:rPr>
              <a:t> </a:t>
            </a:r>
            <a:r>
              <a:rPr lang="en-US" sz="3600" b="1" dirty="0" err="1">
                <a:solidFill>
                  <a:srgbClr val="C00000"/>
                </a:solidFill>
                <a:latin typeface="Arial" panose="020B0604020202020204" pitchFamily="34" charset="0"/>
                <a:cs typeface="Arial" panose="020B0604020202020204" pitchFamily="34" charset="0"/>
              </a:rPr>
              <a:t>đoán</a:t>
            </a:r>
            <a:r>
              <a:rPr lang="en-US" sz="3600" b="1" dirty="0">
                <a:solidFill>
                  <a:srgbClr val="C00000"/>
                </a:solidFill>
                <a:latin typeface="Arial" panose="020B0604020202020204" pitchFamily="34" charset="0"/>
                <a:cs typeface="Arial" panose="020B0604020202020204" pitchFamily="34" charset="0"/>
              </a:rPr>
              <a:t> </a:t>
            </a:r>
            <a:r>
              <a:rPr lang="en-US" sz="3600" b="1" err="1">
                <a:solidFill>
                  <a:srgbClr val="C00000"/>
                </a:solidFill>
                <a:latin typeface="Arial" panose="020B0604020202020204" pitchFamily="34" charset="0"/>
                <a:cs typeface="Arial" panose="020B0604020202020204" pitchFamily="34" charset="0"/>
              </a:rPr>
              <a:t>sơ</a:t>
            </a:r>
            <a:r>
              <a:rPr lang="en-US" sz="3600" b="1">
                <a:solidFill>
                  <a:srgbClr val="C00000"/>
                </a:solidFill>
                <a:latin typeface="Arial" panose="020B0604020202020204" pitchFamily="34" charset="0"/>
                <a:cs typeface="Arial" panose="020B0604020202020204" pitchFamily="34" charset="0"/>
              </a:rPr>
              <a:t> bộ</a:t>
            </a:r>
            <a:endParaRPr lang="en-US" sz="3600" b="1" dirty="0">
              <a:solidFill>
                <a:srgbClr val="C00000"/>
              </a:solidFill>
              <a:latin typeface="Arial" panose="020B0604020202020204" pitchFamily="34" charset="0"/>
              <a:cs typeface="Arial" panose="020B0604020202020204" pitchFamily="34" charset="0"/>
            </a:endParaRPr>
          </a:p>
        </p:txBody>
      </p:sp>
      <p:sp>
        <p:nvSpPr>
          <p:cNvPr id="4" name="Content Placeholder 3"/>
          <p:cNvSpPr>
            <a:spLocks noGrp="1"/>
          </p:cNvSpPr>
          <p:nvPr>
            <p:ph idx="1"/>
          </p:nvPr>
        </p:nvSpPr>
        <p:spPr>
          <a:xfrm>
            <a:off x="499558" y="2255931"/>
            <a:ext cx="7886700" cy="4351338"/>
          </a:xfrm>
        </p:spPr>
        <p:txBody>
          <a:bodyPr/>
          <a:lstStyle/>
          <a:p>
            <a:r>
              <a:rPr lang="en-US">
                <a:latin typeface="Arial" panose="020B0604020202020204" pitchFamily="34" charset="0"/>
                <a:cs typeface="Arial" panose="020B0604020202020204" pitchFamily="34" charset="0"/>
              </a:rPr>
              <a:t>Viêm thận bể thận cấp, bên phải, tái phát, phức tạp/ Sỏi tắc nghẽn niệu quản, biến chứng Nhiễm trùng huyết/ tăng huyết áp + sỏi thận 2 bên</a:t>
            </a:r>
          </a:p>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pPr marL="0" indent="0">
              <a:buNone/>
            </a:pPr>
            <a:r>
              <a:rPr lang="en-US">
                <a:latin typeface="Arial" panose="020B0604020202020204" pitchFamily="34" charset="0"/>
                <a:cs typeface="Arial" panose="020B0604020202020204" pitchFamily="34" charset="0"/>
              </a:rPr>
              <a:t>=&gt; BN này sẽ điều trị ngoại trú hay nhập viện?</a:t>
            </a:r>
          </a:p>
        </p:txBody>
      </p:sp>
    </p:spTree>
    <p:extLst>
      <p:ext uri="{BB962C8B-B14F-4D97-AF65-F5344CB8AC3E}">
        <p14:creationId xmlns:p14="http://schemas.microsoft.com/office/powerpoint/2010/main" val="3865621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a:solidFill>
                  <a:srgbClr val="C00000"/>
                </a:solidFill>
                <a:latin typeface="Arial" panose="020B0604020202020204" pitchFamily="34" charset="0"/>
                <a:cs typeface="Arial" panose="020B0604020202020204" pitchFamily="34" charset="0"/>
              </a:rPr>
              <a:t>Chỉ</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định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nhập</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viện</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58184" y="1825625"/>
            <a:ext cx="8885816" cy="4351338"/>
          </a:xfrm>
        </p:spPr>
        <p:txBody>
          <a:bodyPr>
            <a:normAutofit fontScale="85000" lnSpcReduction="20000"/>
          </a:bodyPr>
          <a:lstStyle/>
          <a:p>
            <a:pPr>
              <a:lnSpc>
                <a:spcPct val="120000"/>
              </a:lnSpc>
              <a:spcBef>
                <a:spcPts val="0"/>
              </a:spcBef>
            </a:pPr>
            <a:r>
              <a:rPr lang="en-US" dirty="0" err="1">
                <a:latin typeface="Arial" panose="020B0604020202020204" pitchFamily="34" charset="0"/>
                <a:cs typeface="Arial" panose="020B0604020202020204" pitchFamily="34" charset="0"/>
              </a:rPr>
              <a:t>Cá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endParaRPr lang="en-US" dirty="0">
              <a:latin typeface="Arial" panose="020B0604020202020204" pitchFamily="34" charset="0"/>
              <a:cs typeface="Arial" panose="020B0604020202020204" pitchFamily="34" charset="0"/>
            </a:endParaRPr>
          </a:p>
          <a:p>
            <a:pPr>
              <a:lnSpc>
                <a:spcPct val="120000"/>
              </a:lnSpc>
              <a:spcBef>
                <a:spcPts val="0"/>
              </a:spcBef>
            </a:pP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mọi</a:t>
            </a:r>
            <a:r>
              <a:rPr lang="en-US" dirty="0">
                <a:latin typeface="Arial" panose="020B0604020202020204" pitchFamily="34" charset="0"/>
                <a:cs typeface="Arial" panose="020B0604020202020204" pitchFamily="34" charset="0"/>
              </a:rPr>
              <a:t> BN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kèm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khoa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nhiễm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huyết</a:t>
            </a:r>
            <a:endParaRPr lang="en-US" dirty="0">
              <a:latin typeface="Arial" panose="020B0604020202020204" pitchFamily="34" charset="0"/>
              <a:cs typeface="Arial" panose="020B0604020202020204" pitchFamily="34" charset="0"/>
            </a:endParaRPr>
          </a:p>
          <a:p>
            <a:pPr>
              <a:lnSpc>
                <a:spcPct val="120000"/>
              </a:lnSpc>
              <a:spcBef>
                <a:spcPts val="0"/>
              </a:spcBef>
            </a:pPr>
            <a:r>
              <a:rPr lang="en-US" dirty="0" err="1">
                <a:latin typeface="Arial" panose="020B0604020202020204" pitchFamily="34" charset="0"/>
                <a:cs typeface="Arial" panose="020B0604020202020204" pitchFamily="34" charset="0"/>
              </a:rPr>
              <a:t>Sốt</a:t>
            </a:r>
            <a:r>
              <a:rPr lang="en-US" dirty="0">
                <a:latin typeface="Arial" panose="020B0604020202020204" pitchFamily="34" charset="0"/>
                <a:cs typeface="Arial" panose="020B0604020202020204" pitchFamily="34" charset="0"/>
              </a:rPr>
              <a:t> &gt; 38,4</a:t>
            </a:r>
          </a:p>
          <a:p>
            <a:pPr>
              <a:lnSpc>
                <a:spcPct val="120000"/>
              </a:lnSpc>
              <a:spcBef>
                <a:spcPts val="0"/>
              </a:spcBef>
            </a:pP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nhiều</a:t>
            </a:r>
            <a:endParaRPr lang="en-US" dirty="0">
              <a:latin typeface="Arial" panose="020B0604020202020204" pitchFamily="34" charset="0"/>
              <a:cs typeface="Arial" panose="020B0604020202020204" pitchFamily="34" charset="0"/>
            </a:endParaRPr>
          </a:p>
          <a:p>
            <a:pPr>
              <a:lnSpc>
                <a:spcPct val="120000"/>
              </a:lnSpc>
              <a:spcBef>
                <a:spcPts val="0"/>
              </a:spcBef>
            </a:pPr>
            <a:r>
              <a:rPr lang="en-US" dirty="0" err="1">
                <a:latin typeface="Arial" panose="020B0604020202020204" pitchFamily="34" charset="0"/>
                <a:cs typeface="Arial" panose="020B0604020202020204" pitchFamily="34" charset="0"/>
              </a:rPr>
              <a:t>Giảm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hoặc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uống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thuốc</a:t>
            </a:r>
            <a:r>
              <a:rPr lang="en-US" dirty="0">
                <a:latin typeface="Arial" panose="020B0604020202020204" pitchFamily="34" charset="0"/>
                <a:cs typeface="Arial" panose="020B0604020202020204" pitchFamily="34" charset="0"/>
              </a:rPr>
              <a:t>)</a:t>
            </a:r>
          </a:p>
          <a:p>
            <a:pPr>
              <a:lnSpc>
                <a:spcPct val="120000"/>
              </a:lnSpc>
              <a:spcBef>
                <a:spcPts val="0"/>
              </a:spcBef>
            </a:pPr>
            <a:r>
              <a:rPr lang="en-US" dirty="0" err="1">
                <a:latin typeface="Arial" panose="020B0604020202020204" pitchFamily="34" charset="0"/>
                <a:cs typeface="Arial" panose="020B0604020202020204" pitchFamily="34" charset="0"/>
              </a:rPr>
              <a:t>Phần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lớn</a:t>
            </a:r>
            <a:r>
              <a:rPr lang="en-US" dirty="0">
                <a:latin typeface="Arial" panose="020B0604020202020204" pitchFamily="34" charset="0"/>
                <a:cs typeface="Arial" panose="020B0604020202020204" pitchFamily="34" charset="0"/>
              </a:rPr>
              <a:t>  BN NTT </a:t>
            </a:r>
            <a:r>
              <a:rPr lang="en-US" dirty="0" err="1">
                <a:latin typeface="Arial" panose="020B0604020202020204" pitchFamily="34" charset="0"/>
                <a:cs typeface="Arial" panose="020B0604020202020204" pitchFamily="34" charset="0"/>
              </a:rPr>
              <a:t>phức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tạp</a:t>
            </a:r>
            <a:endParaRPr lang="en-US" dirty="0">
              <a:latin typeface="Arial" panose="020B0604020202020204" pitchFamily="34" charset="0"/>
              <a:cs typeface="Arial" panose="020B0604020202020204" pitchFamily="34" charset="0"/>
            </a:endParaRPr>
          </a:p>
          <a:p>
            <a:pPr>
              <a:lnSpc>
                <a:spcPct val="120000"/>
              </a:lnSpc>
              <a:spcBef>
                <a:spcPts val="0"/>
              </a:spcBef>
            </a:pPr>
            <a:endParaRPr lang="en-US" dirty="0">
              <a:latin typeface="Arial" panose="020B0604020202020204" pitchFamily="34" charset="0"/>
              <a:cs typeface="Arial" panose="020B0604020202020204" pitchFamily="34" charset="0"/>
            </a:endParaRPr>
          </a:p>
          <a:p>
            <a:pPr marL="0" indent="0">
              <a:lnSpc>
                <a:spcPct val="120000"/>
              </a:lnSpc>
              <a:spcBef>
                <a:spcPts val="0"/>
              </a:spcBef>
              <a:buNone/>
            </a:pPr>
            <a:r>
              <a:rPr lang="en-US" b="1" dirty="0">
                <a:solidFill>
                  <a:srgbClr val="C00000"/>
                </a:solidFill>
                <a:latin typeface="Arial" panose="020B0604020202020204" pitchFamily="34" charset="0"/>
                <a:cs typeface="Arial" panose="020B0604020202020204" pitchFamily="34" charset="0"/>
              </a:rPr>
              <a:t>BN </a:t>
            </a:r>
            <a:r>
              <a:rPr lang="en-US" b="1" dirty="0" err="1">
                <a:solidFill>
                  <a:srgbClr val="C00000"/>
                </a:solidFill>
                <a:latin typeface="Arial" panose="020B0604020202020204" pitchFamily="34" charset="0"/>
                <a:cs typeface="Arial" panose="020B0604020202020204" pitchFamily="34" charset="0"/>
              </a:rPr>
              <a:t>có</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thể</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điều</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trị</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ngoại</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trú</a:t>
            </a:r>
            <a:r>
              <a:rPr lang="en-US" b="1" dirty="0">
                <a:solidFill>
                  <a:srgbClr val="C00000"/>
                </a:solidFill>
                <a:latin typeface="Arial" panose="020B0604020202020204" pitchFamily="34" charset="0"/>
                <a:cs typeface="Arial" panose="020B0604020202020204" pitchFamily="34" charset="0"/>
              </a:rPr>
              <a:t>:</a:t>
            </a:r>
          </a:p>
          <a:p>
            <a:pPr>
              <a:lnSpc>
                <a:spcPct val="120000"/>
              </a:lnSpc>
              <a:spcBef>
                <a:spcPts val="0"/>
              </a:spcBef>
            </a:pPr>
            <a:r>
              <a:rPr lang="en-US" dirty="0">
                <a:latin typeface="Arial" panose="020B0604020202020204" pitchFamily="34" charset="0"/>
                <a:cs typeface="Arial" panose="020B0604020202020204" pitchFamily="34" charset="0"/>
              </a:rPr>
              <a:t>BN </a:t>
            </a:r>
            <a:r>
              <a:rPr lang="en-US" dirty="0" err="1">
                <a:latin typeface="Arial" panose="020B0604020202020204" pitchFamily="34" charset="0"/>
                <a:cs typeface="Arial" panose="020B0604020202020204" pitchFamily="34" charset="0"/>
              </a:rPr>
              <a:t>viêm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endParaRPr lang="en-US" dirty="0">
              <a:latin typeface="Arial" panose="020B0604020202020204" pitchFamily="34" charset="0"/>
              <a:cs typeface="Arial" panose="020B0604020202020204" pitchFamily="34" charset="0"/>
            </a:endParaRPr>
          </a:p>
          <a:p>
            <a:pPr>
              <a:lnSpc>
                <a:spcPct val="120000"/>
              </a:lnSpc>
              <a:spcBef>
                <a:spcPts val="0"/>
              </a:spcBef>
            </a:pPr>
            <a:r>
              <a:rPr lang="en-US" dirty="0">
                <a:latin typeface="Arial" panose="020B0604020202020204" pitchFamily="34" charset="0"/>
                <a:cs typeface="Arial" panose="020B0604020202020204" pitchFamily="34" charset="0"/>
              </a:rPr>
              <a:t>BN NTT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kèm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nhẹ</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uống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dõi</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sát</a:t>
            </a:r>
            <a:r>
              <a:rPr lang="en-US">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38824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14519"/>
            <a:ext cx="7886700" cy="1325563"/>
          </a:xfrm>
        </p:spPr>
        <p:txBody>
          <a:bodyPr/>
          <a:lstStyle/>
          <a:p>
            <a:pPr algn="ctr"/>
            <a:r>
              <a:rPr lang="en-US" b="1" dirty="0" err="1">
                <a:solidFill>
                  <a:srgbClr val="C00000"/>
                </a:solidFill>
                <a:latin typeface="Arial" panose="020B0604020202020204" pitchFamily="34" charset="0"/>
                <a:cs typeface="Arial" panose="020B0604020202020204" pitchFamily="34" charset="0"/>
              </a:rPr>
              <a:t>Đề</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nghị</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Cận</a:t>
            </a:r>
            <a:r>
              <a:rPr lang="en-US" b="1" dirty="0">
                <a:solidFill>
                  <a:srgbClr val="C00000"/>
                </a:solidFill>
                <a:latin typeface="Arial" panose="020B0604020202020204" pitchFamily="34" charset="0"/>
                <a:cs typeface="Arial" panose="020B0604020202020204" pitchFamily="34" charset="0"/>
              </a:rPr>
              <a:t> </a:t>
            </a:r>
            <a:r>
              <a:rPr lang="en-US" b="1" err="1">
                <a:solidFill>
                  <a:srgbClr val="C00000"/>
                </a:solidFill>
                <a:latin typeface="Arial" panose="020B0604020202020204" pitchFamily="34" charset="0"/>
                <a:cs typeface="Arial" panose="020B0604020202020204" pitchFamily="34" charset="0"/>
              </a:rPr>
              <a:t>lâm</a:t>
            </a:r>
            <a:r>
              <a:rPr lang="en-US" b="1">
                <a:solidFill>
                  <a:srgbClr val="C00000"/>
                </a:solidFill>
                <a:latin typeface="Arial" panose="020B0604020202020204" pitchFamily="34" charset="0"/>
                <a:cs typeface="Arial" panose="020B0604020202020204" pitchFamily="34" charset="0"/>
              </a:rPr>
              <a:t> sàng?</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82880" y="2589418"/>
            <a:ext cx="9036424" cy="2090158"/>
          </a:xfrm>
        </p:spPr>
        <p:txBody>
          <a:bodyPr/>
          <a:lstStyle/>
          <a:p>
            <a:r>
              <a:rPr lang="en-US">
                <a:latin typeface="Arial" panose="020B0604020202020204" pitchFamily="34" charset="0"/>
                <a:cs typeface="Arial" panose="020B0604020202020204" pitchFamily="34" charset="0"/>
              </a:rPr>
              <a:t>BN này cần đánh giá CLS gì?</a:t>
            </a:r>
          </a:p>
          <a:p>
            <a:r>
              <a:rPr lang="en-US">
                <a:latin typeface="Arial" panose="020B0604020202020204" pitchFamily="34" charset="0"/>
                <a:cs typeface="Arial" panose="020B0604020202020204" pitchFamily="34" charset="0"/>
              </a:rPr>
              <a:t>BN này có chỉ định cấy nước tiểu không?</a:t>
            </a:r>
          </a:p>
          <a:p>
            <a:r>
              <a:rPr lang="en-US">
                <a:latin typeface="Arial" panose="020B0604020202020204" pitchFamily="34" charset="0"/>
                <a:cs typeface="Arial" panose="020B0604020202020204" pitchFamily="34" charset="0"/>
              </a:rPr>
              <a:t>BN này có chỉ định khảo sát hình ảnh học không?</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4262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5154"/>
            <a:ext cx="7772400" cy="1209918"/>
          </a:xfrm>
        </p:spPr>
        <p:txBody>
          <a:bodyPr>
            <a:normAutofit/>
          </a:bodyPr>
          <a:lstStyle/>
          <a:p>
            <a:pPr algn="ctr" eaLnBrk="1" fontAlgn="auto" hangingPunct="1">
              <a:spcAft>
                <a:spcPts val="0"/>
              </a:spcAft>
              <a:defRPr/>
            </a:pPr>
            <a:r>
              <a:rPr lang="en-US" b="1">
                <a:solidFill>
                  <a:srgbClr val="C00000"/>
                </a:solidFill>
                <a:latin typeface="Arial" panose="020B0604020202020204" pitchFamily="34" charset="0"/>
                <a:cs typeface="Arial" panose="020B0604020202020204" pitchFamily="34" charset="0"/>
              </a:rPr>
              <a:t>Cấy nước tiểu</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sz="quarter" idx="1"/>
          </p:nvPr>
        </p:nvSpPr>
        <p:spPr>
          <a:xfrm>
            <a:off x="304800" y="1678193"/>
            <a:ext cx="8839200" cy="4951207"/>
          </a:xfrm>
        </p:spPr>
        <p:txBody>
          <a:bodyPr>
            <a:normAutofit/>
          </a:bodyPr>
          <a:lstStyle/>
          <a:p>
            <a:pPr marL="274320" indent="-274320" eaLnBrk="1" fontAlgn="auto" hangingPunct="1">
              <a:spcBef>
                <a:spcPts val="580"/>
              </a:spcBef>
              <a:spcAft>
                <a:spcPts val="0"/>
              </a:spcAft>
              <a:buFont typeface="Wingdings 2"/>
              <a:buChar char=""/>
              <a:defRPr/>
            </a:pPr>
            <a:r>
              <a:rPr lang="en-US" b="1" err="1">
                <a:solidFill>
                  <a:srgbClr val="C00000"/>
                </a:solidFill>
                <a:latin typeface="Arial" panose="020B0604020202020204" pitchFamily="34" charset="0"/>
                <a:cs typeface="Arial" panose="020B0604020202020204" pitchFamily="34" charset="0"/>
              </a:rPr>
              <a:t>Chỉ</a:t>
            </a:r>
            <a:r>
              <a:rPr lang="en-US" b="1">
                <a:solidFill>
                  <a:srgbClr val="C00000"/>
                </a:solidFill>
                <a:latin typeface="Arial" panose="020B0604020202020204" pitchFamily="34" charset="0"/>
                <a:cs typeface="Arial" panose="020B0604020202020204" pitchFamily="34" charset="0"/>
              </a:rPr>
              <a:t> định</a:t>
            </a:r>
            <a:endParaRPr lang="en-US" b="1" dirty="0">
              <a:solidFill>
                <a:srgbClr val="C00000"/>
              </a:solidFill>
              <a:latin typeface="Arial" panose="020B0604020202020204" pitchFamily="34" charset="0"/>
              <a:cs typeface="Arial" panose="020B0604020202020204" pitchFamily="34" charset="0"/>
            </a:endParaRPr>
          </a:p>
          <a:p>
            <a:pPr marL="514350" indent="-514350" eaLnBrk="1" fontAlgn="auto" hangingPunct="1">
              <a:spcBef>
                <a:spcPts val="580"/>
              </a:spcBef>
              <a:spcAft>
                <a:spcPts val="0"/>
              </a:spcAft>
              <a:buFont typeface="+mj-lt"/>
              <a:buAutoNum type="arabicPeriod"/>
              <a:defRPr/>
            </a:pP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TCCN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TCTT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NTT</a:t>
            </a:r>
          </a:p>
          <a:p>
            <a:pPr marL="514350" indent="-514350" eaLnBrk="1" fontAlgn="auto" hangingPunct="1">
              <a:spcBef>
                <a:spcPts val="580"/>
              </a:spcBef>
              <a:spcAft>
                <a:spcPts val="0"/>
              </a:spcAft>
              <a:buFont typeface="+mj-lt"/>
              <a:buAutoNum type="arabicPeriod"/>
              <a:defRPr/>
            </a:pPr>
            <a:r>
              <a:rPr lang="en-US" dirty="0">
                <a:latin typeface="Arial" panose="020B0604020202020204" pitchFamily="34" charset="0"/>
                <a:cs typeface="Arial" panose="020B0604020202020204" pitchFamily="34" charset="0"/>
              </a:rPr>
              <a:t>Theo </a:t>
            </a:r>
            <a:r>
              <a:rPr lang="en-US" dirty="0" err="1">
                <a:latin typeface="Arial" panose="020B0604020202020204" pitchFamily="34" charset="0"/>
                <a:cs typeface="Arial" panose="020B0604020202020204" pitchFamily="34" charset="0"/>
              </a:rPr>
              <a:t>dõi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NTT</a:t>
            </a:r>
          </a:p>
          <a:p>
            <a:pPr marL="514350" indent="-514350" eaLnBrk="1" fontAlgn="auto" hangingPunct="1">
              <a:spcBef>
                <a:spcPts val="580"/>
              </a:spcBef>
              <a:spcAft>
                <a:spcPts val="0"/>
              </a:spcAft>
              <a:buFont typeface="+mj-lt"/>
              <a:buAutoNum type="arabicPeriod"/>
              <a:defRPr/>
            </a:pPr>
            <a:r>
              <a:rPr lang="en-US" dirty="0" err="1">
                <a:latin typeface="Arial" panose="020B0604020202020204" pitchFamily="34" charset="0"/>
                <a:cs typeface="Arial" panose="020B0604020202020204" pitchFamily="34" charset="0"/>
              </a:rPr>
              <a:t>Khi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rút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lưu</a:t>
            </a:r>
            <a:endParaRPr lang="en-US" dirty="0">
              <a:latin typeface="Arial" panose="020B0604020202020204" pitchFamily="34" charset="0"/>
              <a:cs typeface="Arial" panose="020B0604020202020204" pitchFamily="34" charset="0"/>
            </a:endParaRPr>
          </a:p>
          <a:p>
            <a:pPr marL="514350" indent="-514350" eaLnBrk="1" fontAlgn="auto" hangingPunct="1">
              <a:spcBef>
                <a:spcPts val="580"/>
              </a:spcBef>
              <a:spcAft>
                <a:spcPts val="0"/>
              </a:spcAft>
              <a:buFont typeface="+mj-lt"/>
              <a:buAutoNum type="arabicPeriod"/>
              <a:defRPr/>
            </a:pPr>
            <a:r>
              <a:rPr lang="en-US" dirty="0" err="1">
                <a:latin typeface="Arial" panose="020B0604020202020204" pitchFamily="34" charset="0"/>
                <a:cs typeface="Arial" panose="020B0604020202020204" pitchFamily="34" charset="0"/>
              </a:rPr>
              <a:t>Tầm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soát</a:t>
            </a:r>
            <a:r>
              <a:rPr lang="en-US" dirty="0">
                <a:latin typeface="Arial" panose="020B0604020202020204" pitchFamily="34" charset="0"/>
                <a:cs typeface="Arial" panose="020B0604020202020204" pitchFamily="34" charset="0"/>
              </a:rPr>
              <a:t> NTT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ở PN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thai</a:t>
            </a:r>
            <a:endParaRPr lang="en-US" dirty="0">
              <a:latin typeface="Arial" panose="020B0604020202020204" pitchFamily="34" charset="0"/>
              <a:cs typeface="Arial" panose="020B0604020202020204" pitchFamily="34" charset="0"/>
            </a:endParaRPr>
          </a:p>
          <a:p>
            <a:pPr marL="514350" indent="-514350" eaLnBrk="1" fontAlgn="auto" hangingPunct="1">
              <a:spcBef>
                <a:spcPts val="580"/>
              </a:spcBef>
              <a:spcAft>
                <a:spcPts val="0"/>
              </a:spcAft>
              <a:buFont typeface="+mj-lt"/>
              <a:buAutoNum type="arabicPeriod"/>
              <a:defRPr/>
            </a:pP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thủ</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BN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nghẽn</a:t>
            </a:r>
            <a:endParaRPr lang="en-US" dirty="0">
              <a:latin typeface="Arial" panose="020B0604020202020204" pitchFamily="34" charset="0"/>
              <a:cs typeface="Arial" panose="020B0604020202020204" pitchFamily="34" charset="0"/>
            </a:endParaRPr>
          </a:p>
          <a:p>
            <a:pPr marL="274320" indent="-274320" eaLnBrk="1" fontAlgn="auto" hangingPunct="1">
              <a:spcBef>
                <a:spcPts val="580"/>
              </a:spcBef>
              <a:spcAft>
                <a:spcPts val="0"/>
              </a:spcAft>
              <a:buFont typeface="Wingdings 2"/>
              <a:buNone/>
              <a:defRPr/>
            </a:pPr>
            <a:endParaRPr lang="en-US" dirty="0">
              <a:latin typeface="Arial" panose="020B0604020202020204" pitchFamily="34" charset="0"/>
              <a:cs typeface="Arial" panose="020B0604020202020204" pitchFamily="34" charset="0"/>
            </a:endParaRPr>
          </a:p>
        </p:txBody>
      </p:sp>
      <p:sp>
        <p:nvSpPr>
          <p:cNvPr id="4" name="TextBox 3"/>
          <p:cNvSpPr txBox="1"/>
          <p:nvPr/>
        </p:nvSpPr>
        <p:spPr>
          <a:xfrm>
            <a:off x="1018783" y="5454128"/>
            <a:ext cx="7106433" cy="954107"/>
          </a:xfrm>
          <a:prstGeom prst="rect">
            <a:avLst/>
          </a:prstGeom>
          <a:noFill/>
        </p:spPr>
        <p:txBody>
          <a:bodyPr wrap="none" rtlCol="0">
            <a:spAutoFit/>
          </a:bodyPr>
          <a:lstStyle/>
          <a:p>
            <a:pPr algn="ctr"/>
            <a:r>
              <a:rPr lang="en-US" sz="2800" b="1">
                <a:solidFill>
                  <a:srgbClr val="C00000"/>
                </a:solidFill>
                <a:latin typeface="Arial" panose="020B0604020202020204" pitchFamily="34" charset="0"/>
                <a:cs typeface="Arial" panose="020B0604020202020204" pitchFamily="34" charset="0"/>
              </a:rPr>
              <a:t>Mẫu Cấy nước tiểu và cấy máu </a:t>
            </a:r>
          </a:p>
          <a:p>
            <a:pPr algn="ctr"/>
            <a:r>
              <a:rPr lang="en-US" sz="2800" b="1">
                <a:solidFill>
                  <a:srgbClr val="C00000"/>
                </a:solidFill>
                <a:latin typeface="Arial" panose="020B0604020202020204" pitchFamily="34" charset="0"/>
                <a:cs typeface="Arial" panose="020B0604020202020204" pitchFamily="34" charset="0"/>
              </a:rPr>
              <a:t>cần được lấy trước khi dùng kháng sinh</a:t>
            </a:r>
          </a:p>
        </p:txBody>
      </p:sp>
    </p:spTree>
    <p:extLst>
      <p:ext uri="{BB962C8B-B14F-4D97-AF65-F5344CB8AC3E}">
        <p14:creationId xmlns:p14="http://schemas.microsoft.com/office/powerpoint/2010/main" val="1858036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50152"/>
            <a:ext cx="7886700" cy="1325563"/>
          </a:xfrm>
        </p:spPr>
        <p:txBody>
          <a:bodyPr/>
          <a:lstStyle/>
          <a:p>
            <a:r>
              <a:rPr lang="en-US" b="1" dirty="0" err="1">
                <a:solidFill>
                  <a:srgbClr val="C00000"/>
                </a:solidFill>
                <a:latin typeface="Arial" panose="020B0604020202020204" pitchFamily="34" charset="0"/>
                <a:cs typeface="Arial" panose="020B0604020202020204" pitchFamily="34" charset="0"/>
              </a:rPr>
              <a:t>Tình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huống</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475715"/>
            <a:ext cx="7886700" cy="4701248"/>
          </a:xfrm>
        </p:spPr>
        <p:txBody>
          <a:bodyPr>
            <a:normAutofit fontScale="92500" lnSpcReduction="10000"/>
          </a:bodyPr>
          <a:lstStyle/>
          <a:p>
            <a:pPr>
              <a:lnSpc>
                <a:spcPct val="110000"/>
              </a:lnSpc>
              <a:spcBef>
                <a:spcPts val="0"/>
              </a:spcBef>
            </a:pPr>
            <a:r>
              <a:rPr lang="en-US">
                <a:latin typeface="Arial" panose="020B0604020202020204" pitchFamily="34" charset="0"/>
                <a:cs typeface="Arial" panose="020B0604020202020204" pitchFamily="34" charset="0"/>
              </a:rPr>
              <a:t>Cô T., 45 tuổi, nội trợ</a:t>
            </a:r>
            <a:endParaRPr lang="en-US" dirty="0">
              <a:latin typeface="Arial" panose="020B0604020202020204" pitchFamily="34" charset="0"/>
              <a:cs typeface="Arial" panose="020B0604020202020204" pitchFamily="34" charset="0"/>
            </a:endParaRPr>
          </a:p>
          <a:p>
            <a:pPr>
              <a:lnSpc>
                <a:spcPct val="110000"/>
              </a:lnSpc>
              <a:spcBef>
                <a:spcPts val="0"/>
              </a:spcBef>
            </a:pPr>
            <a:r>
              <a:rPr lang="en-US" err="1">
                <a:latin typeface="Arial" panose="020B0604020202020204" pitchFamily="34" charset="0"/>
                <a:cs typeface="Arial" panose="020B0604020202020204" pitchFamily="34" charset="0"/>
              </a:rPr>
              <a:t>Nhập</a:t>
            </a:r>
            <a:r>
              <a:rPr lang="en-US">
                <a:latin typeface="Arial" panose="020B0604020202020204" pitchFamily="34" charset="0"/>
                <a:cs typeface="Arial" panose="020B0604020202020204" pitchFamily="34" charset="0"/>
              </a:rPr>
              <a:t> khoa cấp cứu </a:t>
            </a:r>
            <a:r>
              <a:rPr lang="en-US" dirty="0" err="1">
                <a:latin typeface="Arial" panose="020B0604020202020204" pitchFamily="34" charset="0"/>
                <a:cs typeface="Arial" panose="020B0604020202020204" pitchFamily="34" charset="0"/>
              </a:rPr>
              <a:t>vì</a:t>
            </a:r>
            <a:r>
              <a:rPr lang="en-US"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đau</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hông</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lưng</a:t>
            </a:r>
            <a:endParaRPr lang="en-US" b="1" dirty="0">
              <a:latin typeface="Arial" panose="020B0604020202020204" pitchFamily="34" charset="0"/>
              <a:cs typeface="Arial" panose="020B0604020202020204" pitchFamily="34" charset="0"/>
            </a:endParaRPr>
          </a:p>
          <a:p>
            <a:pPr>
              <a:lnSpc>
                <a:spcPct val="110000"/>
              </a:lnSpc>
              <a:spcBef>
                <a:spcPts val="0"/>
              </a:spcBef>
            </a:pP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ngày</a:t>
            </a:r>
            <a:endParaRPr lang="en-US" dirty="0">
              <a:latin typeface="Arial" panose="020B0604020202020204" pitchFamily="34" charset="0"/>
              <a:cs typeface="Arial" panose="020B0604020202020204" pitchFamily="34" charset="0"/>
            </a:endParaRPr>
          </a:p>
          <a:p>
            <a:pPr algn="just">
              <a:lnSpc>
                <a:spcPct val="110000"/>
              </a:lnSpc>
              <a:spcBef>
                <a:spcPts val="0"/>
              </a:spcBef>
            </a:pPr>
            <a:r>
              <a:rPr lang="en-US" dirty="0" err="1">
                <a:latin typeface="Arial" panose="020B0604020202020204" pitchFamily="34" charset="0"/>
                <a:cs typeface="Arial" panose="020B0604020202020204" pitchFamily="34" charset="0"/>
              </a:rPr>
              <a:t>Ngày</a:t>
            </a:r>
            <a:r>
              <a:rPr lang="en-US" dirty="0">
                <a:latin typeface="Arial" panose="020B0604020202020204" pitchFamily="34" charset="0"/>
                <a:cs typeface="Arial" panose="020B0604020202020204" pitchFamily="34" charset="0"/>
              </a:rPr>
              <a:t> 1: BN </a:t>
            </a:r>
            <a:r>
              <a:rPr lang="en-US" dirty="0" err="1">
                <a:latin typeface="Arial" panose="020B0604020202020204" pitchFamily="34" charset="0"/>
                <a:cs typeface="Arial" panose="020B0604020202020204" pitchFamily="34" charset="0"/>
              </a:rPr>
              <a:t>mới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về</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ngồi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ngột</a:t>
            </a:r>
            <a:r>
              <a:rPr lang="en-US"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đau</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hông</a:t>
            </a:r>
            <a:r>
              <a:rPr lang="en-US" b="1" dirty="0">
                <a:latin typeface="Arial" panose="020B0604020202020204" pitchFamily="34" charset="0"/>
                <a:cs typeface="Arial" panose="020B0604020202020204" pitchFamily="34" charset="0"/>
              </a:rPr>
              <a:t> </a:t>
            </a:r>
            <a:r>
              <a:rPr lang="en-US" b="1" err="1">
                <a:latin typeface="Arial" panose="020B0604020202020204" pitchFamily="34" charset="0"/>
                <a:cs typeface="Arial" panose="020B0604020202020204" pitchFamily="34" charset="0"/>
              </a:rPr>
              <a:t>lưng</a:t>
            </a:r>
            <a:r>
              <a:rPr lang="en-US" b="1">
                <a:latin typeface="Arial" panose="020B0604020202020204" pitchFamily="34" charset="0"/>
                <a:cs typeface="Arial" panose="020B0604020202020204" pitchFamily="34" charset="0"/>
              </a:rPr>
              <a:t> phải</a:t>
            </a:r>
            <a:r>
              <a:rPr lang="en-US">
                <a:latin typeface="Arial" panose="020B0604020202020204" pitchFamily="34" charset="0"/>
                <a:cs typeface="Arial" panose="020B0604020202020204" pitchFamily="34" charset="0"/>
              </a:rPr>
              <a:t>, 3 tiếng sau BN sốt 38,5 độ C, ớn lạnh. BN tự mua thuốc giảm sốt, giảm đau nhưng các triệu chứng không hết hẳn</a:t>
            </a:r>
            <a:endParaRPr lang="en-US" dirty="0">
              <a:latin typeface="Arial" panose="020B0604020202020204" pitchFamily="34" charset="0"/>
              <a:cs typeface="Arial" panose="020B0604020202020204" pitchFamily="34" charset="0"/>
            </a:endParaRPr>
          </a:p>
          <a:p>
            <a:pPr algn="just">
              <a:lnSpc>
                <a:spcPct val="110000"/>
              </a:lnSpc>
              <a:spcBef>
                <a:spcPts val="0"/>
              </a:spcBef>
            </a:pPr>
            <a:r>
              <a:rPr lang="en-US">
                <a:latin typeface="Arial" panose="020B0604020202020204" pitchFamily="34" charset="0"/>
                <a:cs typeface="Arial" panose="020B0604020202020204" pitchFamily="34" charset="0"/>
              </a:rPr>
              <a:t>Ngày 2: BN Đau liên tục hông phải, cơn đau chuyển thành liên tục kèm sốt lạnh run 39,5 do C, BN uống thuốc không giảm. BN chóng mặt, vã mồ hôi -&gt; nhập viện</a:t>
            </a:r>
          </a:p>
        </p:txBody>
      </p:sp>
    </p:spTree>
    <p:extLst>
      <p:ext uri="{BB962C8B-B14F-4D97-AF65-F5344CB8AC3E}">
        <p14:creationId xmlns:p14="http://schemas.microsoft.com/office/powerpoint/2010/main" val="1202530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073" y="0"/>
            <a:ext cx="7886700" cy="1325563"/>
          </a:xfrm>
        </p:spPr>
        <p:txBody>
          <a:bodyPr/>
          <a:lstStyle/>
          <a:p>
            <a:pPr algn="ctr"/>
            <a:r>
              <a:rPr lang="en-US" b="1" dirty="0" err="1">
                <a:solidFill>
                  <a:srgbClr val="C00000"/>
                </a:solidFill>
                <a:latin typeface="Arial" panose="020B0604020202020204" pitchFamily="34" charset="0"/>
                <a:cs typeface="Arial" panose="020B0604020202020204" pitchFamily="34" charset="0"/>
              </a:rPr>
              <a:t>Chỉ</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định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Hình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ảnh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học</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348951" y="1094105"/>
            <a:ext cx="7886700" cy="4351338"/>
          </a:xfrm>
        </p:spPr>
        <p:txBody>
          <a:bodyPr>
            <a:normAutofit fontScale="92500"/>
          </a:bodyPr>
          <a:lstStyle/>
          <a:p>
            <a:r>
              <a:rPr lang="en-US" dirty="0" err="1">
                <a:latin typeface="Arial" panose="020B0604020202020204" pitchFamily="34" charset="0"/>
                <a:cs typeface="Arial" panose="020B0604020202020204" pitchFamily="34" charset="0"/>
              </a:rPr>
              <a:t>Hầu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hết</a:t>
            </a:r>
            <a:r>
              <a:rPr lang="en-US" dirty="0">
                <a:latin typeface="Arial" panose="020B0604020202020204" pitchFamily="34" charset="0"/>
                <a:cs typeface="Arial" panose="020B0604020202020204" pitchFamily="34" charset="0"/>
              </a:rPr>
              <a:t> BN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endParaRPr lang="en-US" dirty="0">
              <a:latin typeface="Arial" panose="020B0604020202020204" pitchFamily="34" charset="0"/>
              <a:cs typeface="Arial" panose="020B0604020202020204" pitchFamily="34" charset="0"/>
            </a:endParaRPr>
          </a:p>
          <a:p>
            <a:r>
              <a:rPr lang="en-US" b="1" err="1">
                <a:solidFill>
                  <a:srgbClr val="C00000"/>
                </a:solidFill>
                <a:latin typeface="Arial" panose="020B0604020202020204" pitchFamily="34" charset="0"/>
                <a:cs typeface="Arial" panose="020B0604020202020204" pitchFamily="34" charset="0"/>
              </a:rPr>
              <a:t>Chỉ</a:t>
            </a:r>
            <a:r>
              <a:rPr lang="en-US" b="1">
                <a:solidFill>
                  <a:srgbClr val="C00000"/>
                </a:solidFill>
                <a:latin typeface="Arial" panose="020B0604020202020204" pitchFamily="34" charset="0"/>
                <a:cs typeface="Arial" panose="020B0604020202020204" pitchFamily="34" charset="0"/>
              </a:rPr>
              <a:t> định</a:t>
            </a:r>
            <a:endParaRPr lang="en-US" b="1" dirty="0">
              <a:solidFill>
                <a:srgbClr val="C00000"/>
              </a:solidFill>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Tình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bệnh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nặng</a:t>
            </a:r>
            <a:endParaRPr lang="en-US" dirty="0">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Mọi</a:t>
            </a:r>
            <a:r>
              <a:rPr lang="en-US" dirty="0">
                <a:latin typeface="Arial" panose="020B0604020202020204" pitchFamily="34" charset="0"/>
                <a:cs typeface="Arial" panose="020B0604020202020204" pitchFamily="34" charset="0"/>
              </a:rPr>
              <a:t> BN NT </a:t>
            </a:r>
            <a:r>
              <a:rPr lang="en-US" dirty="0" err="1">
                <a:latin typeface="Arial" panose="020B0604020202020204" pitchFamily="34" charset="0"/>
                <a:cs typeface="Arial" panose="020B0604020202020204" pitchFamily="34" charset="0"/>
              </a:rPr>
              <a:t>huyết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Ntrung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khẩn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a:t>
            </a:r>
          </a:p>
          <a:p>
            <a:pPr lvl="1"/>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48-72h</a:t>
            </a:r>
          </a:p>
          <a:p>
            <a:pPr lvl="1"/>
            <a:r>
              <a:rPr lang="en-US" dirty="0" err="1">
                <a:latin typeface="Arial" panose="020B0604020202020204" pitchFamily="34" charset="0"/>
                <a:cs typeface="Arial" panose="020B0604020202020204" pitchFamily="34" charset="0"/>
              </a:rPr>
              <a:t>Gợi</a:t>
            </a:r>
            <a:r>
              <a:rPr lang="en-US" dirty="0">
                <a:latin typeface="Arial" panose="020B0604020202020204" pitchFamily="34" charset="0"/>
                <a:cs typeface="Arial" panose="020B0604020202020204" pitchFamily="34" charset="0"/>
              </a:rPr>
              <a:t> ý </a:t>
            </a:r>
            <a:r>
              <a:rPr lang="en-US" dirty="0" err="1">
                <a:latin typeface="Arial" panose="020B0604020202020204" pitchFamily="34" charset="0"/>
                <a:cs typeface="Arial" panose="020B0604020202020204" pitchFamily="34" charset="0"/>
              </a:rPr>
              <a:t>tắc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nghẽn</a:t>
            </a:r>
            <a:r>
              <a:rPr lang="en-US" dirty="0">
                <a:latin typeface="Arial" panose="020B0604020202020204" pitchFamily="34" charset="0"/>
                <a:cs typeface="Arial" panose="020B0604020202020204" pitchFamily="34" charset="0"/>
              </a:rPr>
              <a:t> </a:t>
            </a:r>
          </a:p>
          <a:p>
            <a:pPr lvl="1"/>
            <a:r>
              <a:rPr lang="en-US" dirty="0">
                <a:latin typeface="Arial" panose="020B0604020202020204" pitchFamily="34" charset="0"/>
                <a:cs typeface="Arial" panose="020B0604020202020204" pitchFamily="34" charset="0"/>
              </a:rPr>
              <a:t>NTT </a:t>
            </a:r>
            <a:r>
              <a:rPr lang="en-US" dirty="0" err="1">
                <a:latin typeface="Arial" panose="020B0604020202020204" pitchFamily="34" charset="0"/>
                <a:cs typeface="Arial" panose="020B0604020202020204" pitchFamily="34" charset="0"/>
              </a:rPr>
              <a:t>tái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diễn</a:t>
            </a:r>
            <a:endParaRPr lang="en-US" dirty="0">
              <a:latin typeface="Arial" panose="020B0604020202020204" pitchFamily="34" charset="0"/>
              <a:cs typeface="Arial" panose="020B0604020202020204" pitchFamily="34" charset="0"/>
            </a:endParaRPr>
          </a:p>
          <a:p>
            <a:r>
              <a:rPr lang="en-US" b="1" dirty="0" err="1">
                <a:solidFill>
                  <a:srgbClr val="C00000"/>
                </a:solidFill>
                <a:latin typeface="Arial" panose="020B0604020202020204" pitchFamily="34" charset="0"/>
                <a:cs typeface="Arial" panose="020B0604020202020204" pitchFamily="34" charset="0"/>
              </a:rPr>
              <a:t>Mục</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tiêu</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hình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ảnh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học</a:t>
            </a:r>
            <a:endParaRPr lang="en-US" b="1" dirty="0">
              <a:solidFill>
                <a:srgbClr val="C00000"/>
              </a:solidFill>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Tìm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nguyên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chậm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đáp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ứng</a:t>
            </a:r>
            <a:endParaRPr lang="en-US" dirty="0">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Tìm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nguyên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can </a:t>
            </a:r>
            <a:r>
              <a:rPr lang="en-US" dirty="0" err="1">
                <a:latin typeface="Arial" panose="020B0604020202020204" pitchFamily="34" charset="0"/>
                <a:cs typeface="Arial" panose="020B0604020202020204" pitchFamily="34" charset="0"/>
              </a:rPr>
              <a:t>thiệp</a:t>
            </a:r>
            <a:endParaRPr lang="en-US" dirty="0">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Tìm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endParaRPr lang="en-US" dirty="0">
              <a:latin typeface="Arial" panose="020B0604020202020204" pitchFamily="34" charset="0"/>
              <a:cs typeface="Arial" panose="020B0604020202020204" pitchFamily="34" charset="0"/>
            </a:endParaRPr>
          </a:p>
          <a:p>
            <a:pPr lvl="1"/>
            <a:endParaRPr lang="en-US" dirty="0">
              <a:latin typeface="Arial" panose="020B0604020202020204" pitchFamily="34" charset="0"/>
              <a:cs typeface="Arial" panose="020B0604020202020204" pitchFamily="34" charset="0"/>
            </a:endParaRPr>
          </a:p>
        </p:txBody>
      </p:sp>
      <p:sp>
        <p:nvSpPr>
          <p:cNvPr id="4" name="Rectangle 3"/>
          <p:cNvSpPr/>
          <p:nvPr/>
        </p:nvSpPr>
        <p:spPr>
          <a:xfrm>
            <a:off x="518720" y="5816762"/>
            <a:ext cx="8106560" cy="461665"/>
          </a:xfrm>
          <a:prstGeom prst="rect">
            <a:avLst/>
          </a:prstGeom>
        </p:spPr>
        <p:txBody>
          <a:bodyPr wrap="square">
            <a:spAutoFit/>
          </a:bodyPr>
          <a:lstStyle/>
          <a:p>
            <a:r>
              <a:rPr lang="en-US" sz="2400" b="1">
                <a:solidFill>
                  <a:srgbClr val="C00000"/>
                </a:solidFill>
                <a:latin typeface="Arial" panose="020B0604020202020204" pitchFamily="34" charset="0"/>
                <a:cs typeface="Arial" panose="020B0604020202020204" pitchFamily="34" charset="0"/>
              </a:rPr>
              <a:t>HA học có thể bình thường trong TH nhiễm trùng nhẹ</a:t>
            </a:r>
            <a:endParaRPr lang="en-US" sz="2400" b="1"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97146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latin typeface="Arial" panose="020B0604020202020204" pitchFamily="34" charset="0"/>
                <a:cs typeface="Arial" panose="020B0604020202020204" pitchFamily="34" charset="0"/>
              </a:rPr>
              <a:t>Chọn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lựa</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hình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ảnh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học</a:t>
            </a:r>
            <a:r>
              <a:rPr lang="en-US" b="1" dirty="0">
                <a:solidFill>
                  <a:srgbClr val="C00000"/>
                </a:solidFill>
                <a:latin typeface="Arial" panose="020B0604020202020204" pitchFamily="34" charset="0"/>
                <a:cs typeface="Arial" panose="020B0604020202020204" pitchFamily="34" charset="0"/>
              </a:rPr>
              <a:t>?</a:t>
            </a:r>
          </a:p>
        </p:txBody>
      </p:sp>
      <p:sp>
        <p:nvSpPr>
          <p:cNvPr id="3" name="Content Placeholder 2"/>
          <p:cNvSpPr>
            <a:spLocks noGrp="1"/>
          </p:cNvSpPr>
          <p:nvPr>
            <p:ph idx="1"/>
          </p:nvPr>
        </p:nvSpPr>
        <p:spPr>
          <a:xfrm>
            <a:off x="628650" y="2710927"/>
            <a:ext cx="8515350" cy="2033195"/>
          </a:xfrm>
        </p:spPr>
        <p:txBody>
          <a:bodyPr/>
          <a:lstStyle/>
          <a:p>
            <a:r>
              <a:rPr lang="en-US" dirty="0" err="1">
                <a:latin typeface="Arial" panose="020B0604020202020204" pitchFamily="34" charset="0"/>
                <a:cs typeface="Arial" panose="020B0604020202020204" pitchFamily="34" charset="0"/>
              </a:rPr>
              <a:t>Siêu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âm</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CT </a:t>
            </a:r>
            <a:r>
              <a:rPr lang="en-US" dirty="0" err="1">
                <a:latin typeface="Arial" panose="020B0604020202020204" pitchFamily="34" charset="0"/>
                <a:cs typeface="Arial" panose="020B0604020202020204" pitchFamily="34" charset="0"/>
              </a:rPr>
              <a:t>bụng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quang</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MRI </a:t>
            </a:r>
            <a:r>
              <a:rPr lang="en-US" dirty="0" err="1">
                <a:latin typeface="Arial" panose="020B0604020202020204" pitchFamily="34" charset="0"/>
                <a:cs typeface="Arial" panose="020B0604020202020204" pitchFamily="34" charset="0"/>
              </a:rPr>
              <a:t>hệ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niệu</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63153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latin typeface="Times New Roman" panose="02020603050405020304" pitchFamily="18" charset="0"/>
                <a:ea typeface="Calibri" panose="020F0502020204030204" pitchFamily="34" charset="0"/>
              </a:rPr>
              <a:t>Cận</a:t>
            </a:r>
            <a:r>
              <a:rPr lang="en-US" b="1" dirty="0">
                <a:solidFill>
                  <a:srgbClr val="C00000"/>
                </a:solidFill>
                <a:latin typeface="Times New Roman" panose="02020603050405020304" pitchFamily="18" charset="0"/>
                <a:ea typeface="Calibri" panose="020F0502020204030204" pitchFamily="34" charset="0"/>
              </a:rPr>
              <a:t> </a:t>
            </a:r>
            <a:r>
              <a:rPr lang="en-US" b="1" dirty="0" err="1">
                <a:solidFill>
                  <a:srgbClr val="C00000"/>
                </a:solidFill>
                <a:latin typeface="Times New Roman" panose="02020603050405020304" pitchFamily="18" charset="0"/>
                <a:ea typeface="Calibri" panose="020F0502020204030204" pitchFamily="34" charset="0"/>
              </a:rPr>
              <a:t>lâm</a:t>
            </a:r>
            <a:r>
              <a:rPr lang="en-US" b="1" dirty="0">
                <a:solidFill>
                  <a:srgbClr val="C00000"/>
                </a:solidFill>
                <a:latin typeface="Times New Roman" panose="02020603050405020304" pitchFamily="18" charset="0"/>
                <a:ea typeface="Calibri" panose="020F0502020204030204" pitchFamily="34" charset="0"/>
              </a:rPr>
              <a:t> </a:t>
            </a:r>
            <a:r>
              <a:rPr lang="en-US" b="1" dirty="0" err="1">
                <a:solidFill>
                  <a:srgbClr val="C00000"/>
                </a:solidFill>
                <a:latin typeface="Times New Roman" panose="02020603050405020304" pitchFamily="18" charset="0"/>
                <a:ea typeface="Calibri" panose="020F0502020204030204" pitchFamily="34" charset="0"/>
              </a:rPr>
              <a:t>sàng</a:t>
            </a:r>
            <a:endParaRPr lang="en-US" b="1" dirty="0">
              <a:solidFill>
                <a:srgbClr val="C00000"/>
              </a:solidFill>
            </a:endParaRPr>
          </a:p>
        </p:txBody>
      </p:sp>
      <p:sp>
        <p:nvSpPr>
          <p:cNvPr id="4" name="Rectangle 3"/>
          <p:cNvSpPr/>
          <p:nvPr/>
        </p:nvSpPr>
        <p:spPr>
          <a:xfrm>
            <a:off x="258184" y="1897758"/>
            <a:ext cx="3248809" cy="3985194"/>
          </a:xfrm>
          <a:prstGeom prst="rect">
            <a:avLst/>
          </a:prstGeom>
        </p:spPr>
        <p:txBody>
          <a:bodyPr wrap="square">
            <a:spAutoFit/>
          </a:bodyPr>
          <a:lstStyle/>
          <a:p>
            <a:pPr>
              <a:lnSpc>
                <a:spcPct val="115000"/>
              </a:lnSpc>
              <a:spcAft>
                <a:spcPts val="1000"/>
              </a:spcAft>
            </a:pPr>
            <a:r>
              <a:rPr lang="en-US" b="1" dirty="0" err="1">
                <a:effectLst/>
                <a:latin typeface="Arial" panose="020B0604020202020204" pitchFamily="34" charset="0"/>
                <a:ea typeface="Calibri" panose="020F0502020204030204" pitchFamily="34" charset="0"/>
                <a:cs typeface="Arial" panose="020B0604020202020204" pitchFamily="34" charset="0"/>
              </a:rPr>
              <a:t>Chẩn</a:t>
            </a:r>
            <a:r>
              <a:rPr lang="en-US" b="1" dirty="0">
                <a:effectLst/>
                <a:latin typeface="Arial" panose="020B0604020202020204" pitchFamily="34" charset="0"/>
                <a:ea typeface="Calibri" panose="020F0502020204030204" pitchFamily="34" charset="0"/>
                <a:cs typeface="Arial" panose="020B0604020202020204" pitchFamily="34" charset="0"/>
              </a:rPr>
              <a:t> </a:t>
            </a:r>
            <a:r>
              <a:rPr lang="en-US" b="1" dirty="0" err="1">
                <a:effectLst/>
                <a:latin typeface="Arial" panose="020B0604020202020204" pitchFamily="34" charset="0"/>
                <a:ea typeface="Calibri" panose="020F0502020204030204" pitchFamily="34" charset="0"/>
                <a:cs typeface="Arial" panose="020B0604020202020204" pitchFamily="34" charset="0"/>
              </a:rPr>
              <a:t>đoán</a:t>
            </a:r>
            <a:r>
              <a:rPr lang="en-US" b="1" dirty="0">
                <a:effectLst/>
                <a:latin typeface="Arial" panose="020B0604020202020204" pitchFamily="34" charset="0"/>
                <a:ea typeface="Calibri" panose="020F0502020204030204" pitchFamily="34" charset="0"/>
                <a:cs typeface="Arial" panose="020B0604020202020204" pitchFamily="34" charset="0"/>
              </a:rPr>
              <a:t> </a:t>
            </a:r>
            <a:r>
              <a:rPr lang="en-US" b="1" dirty="0" err="1">
                <a:effectLst/>
                <a:latin typeface="Arial" panose="020B0604020202020204" pitchFamily="34" charset="0"/>
                <a:ea typeface="Calibri" panose="020F0502020204030204" pitchFamily="34" charset="0"/>
                <a:cs typeface="Arial" panose="020B0604020202020204" pitchFamily="34" charset="0"/>
              </a:rPr>
              <a:t>nhiễm</a:t>
            </a:r>
            <a:r>
              <a:rPr lang="en-US" b="1" dirty="0">
                <a:effectLst/>
                <a:latin typeface="Arial" panose="020B0604020202020204" pitchFamily="34" charset="0"/>
                <a:ea typeface="Calibri" panose="020F0502020204030204" pitchFamily="34" charset="0"/>
                <a:cs typeface="Arial" panose="020B0604020202020204" pitchFamily="34" charset="0"/>
              </a:rPr>
              <a:t> </a:t>
            </a:r>
            <a:r>
              <a:rPr lang="en-US" b="1" dirty="0" err="1">
                <a:effectLst/>
                <a:latin typeface="Arial" panose="020B0604020202020204" pitchFamily="34" charset="0"/>
                <a:ea typeface="Calibri" panose="020F0502020204030204" pitchFamily="34" charset="0"/>
                <a:cs typeface="Arial" panose="020B0604020202020204" pitchFamily="34" charset="0"/>
              </a:rPr>
              <a:t>trùng</a:t>
            </a:r>
            <a:r>
              <a:rPr lang="en-US" b="1" dirty="0">
                <a:effectLst/>
                <a:latin typeface="Arial" panose="020B0604020202020204" pitchFamily="34" charset="0"/>
                <a:ea typeface="Calibri" panose="020F0502020204030204" pitchFamily="34" charset="0"/>
                <a:cs typeface="Arial" panose="020B0604020202020204" pitchFamily="34" charset="0"/>
              </a:rPr>
              <a:t>: </a:t>
            </a:r>
          </a:p>
          <a:p>
            <a:pPr>
              <a:lnSpc>
                <a:spcPct val="115000"/>
              </a:lnSpc>
              <a:spcAft>
                <a:spcPts val="1000"/>
              </a:spcAft>
            </a:pPr>
            <a:r>
              <a:rPr lang="en-US" b="1" dirty="0" err="1">
                <a:latin typeface="Arial" panose="020B0604020202020204" pitchFamily="34" charset="0"/>
                <a:ea typeface="Calibri" panose="020F0502020204030204" pitchFamily="34" charset="0"/>
                <a:cs typeface="Arial" panose="020B0604020202020204" pitchFamily="34" charset="0"/>
              </a:rPr>
              <a:t>Trực</a:t>
            </a:r>
            <a:r>
              <a:rPr lang="en-US" b="1" dirty="0">
                <a:latin typeface="Arial" panose="020B0604020202020204" pitchFamily="34" charset="0"/>
                <a:ea typeface="Calibri" panose="020F0502020204030204" pitchFamily="34" charset="0"/>
                <a:cs typeface="Arial" panose="020B0604020202020204" pitchFamily="34" charset="0"/>
              </a:rPr>
              <a:t> </a:t>
            </a:r>
            <a:r>
              <a:rPr lang="en-US" b="1" dirty="0" err="1">
                <a:latin typeface="Arial" panose="020B0604020202020204" pitchFamily="34" charset="0"/>
                <a:ea typeface="Calibri" panose="020F0502020204030204" pitchFamily="34" charset="0"/>
                <a:cs typeface="Arial" panose="020B0604020202020204" pitchFamily="34" charset="0"/>
              </a:rPr>
              <a:t>tiếp</a:t>
            </a:r>
            <a:r>
              <a:rPr lang="en-US" b="1" dirty="0">
                <a:latin typeface="Arial" panose="020B0604020202020204" pitchFamily="34" charset="0"/>
                <a:ea typeface="Calibri" panose="020F0502020204030204" pitchFamily="34" charset="0"/>
                <a:cs typeface="Arial" panose="020B0604020202020204" pitchFamily="34" charset="0"/>
              </a:rPr>
              <a:t>	</a:t>
            </a:r>
          </a:p>
          <a:p>
            <a:pPr>
              <a:lnSpc>
                <a:spcPct val="115000"/>
              </a:lnSpc>
              <a:spcAft>
                <a:spcPts val="1000"/>
              </a:spcAft>
            </a:pPr>
            <a:r>
              <a:rPr lang="en-US" dirty="0">
                <a:effectLst/>
                <a:latin typeface="Arial" panose="020B0604020202020204" pitchFamily="34" charset="0"/>
                <a:ea typeface="Calibri" panose="020F0502020204030204" pitchFamily="34" charset="0"/>
                <a:cs typeface="Arial" panose="020B0604020202020204" pitchFamily="34" charset="0"/>
              </a:rPr>
              <a:t>	TPTNT</a:t>
            </a:r>
          </a:p>
          <a:p>
            <a:pPr>
              <a:lnSpc>
                <a:spcPct val="115000"/>
              </a:lnSpc>
              <a:spcAft>
                <a:spcPts val="1000"/>
              </a:spcAft>
            </a:pPr>
            <a:r>
              <a:rPr lang="en-US" dirty="0">
                <a:latin typeface="Arial" panose="020B0604020202020204" pitchFamily="34" charset="0"/>
                <a:ea typeface="Calibri" panose="020F0502020204030204" pitchFamily="34" charset="0"/>
                <a:cs typeface="Arial" panose="020B0604020202020204" pitchFamily="34" charset="0"/>
              </a:rPr>
              <a:t>	</a:t>
            </a:r>
            <a:r>
              <a:rPr lang="en-US" err="1">
                <a:latin typeface="Arial" panose="020B0604020202020204" pitchFamily="34" charset="0"/>
                <a:ea typeface="Calibri" panose="020F0502020204030204" pitchFamily="34" charset="0"/>
                <a:cs typeface="Arial" panose="020B0604020202020204" pitchFamily="34" charset="0"/>
              </a:rPr>
              <a:t>C</a:t>
            </a:r>
            <a:r>
              <a:rPr lang="en-US" err="1">
                <a:effectLst/>
                <a:latin typeface="Arial" panose="020B0604020202020204" pitchFamily="34" charset="0"/>
                <a:ea typeface="Calibri" panose="020F0502020204030204" pitchFamily="34" charset="0"/>
                <a:cs typeface="Arial" panose="020B0604020202020204" pitchFamily="34" charset="0"/>
              </a:rPr>
              <a:t>ấy</a:t>
            </a:r>
            <a:r>
              <a:rPr lang="en-US">
                <a:effectLst/>
                <a:latin typeface="Arial" panose="020B0604020202020204" pitchFamily="34" charset="0"/>
                <a:ea typeface="Calibri" panose="020F0502020204030204" pitchFamily="34" charset="0"/>
                <a:cs typeface="Arial" panose="020B0604020202020204" pitchFamily="34" charset="0"/>
              </a:rPr>
              <a:t> NT</a:t>
            </a:r>
            <a:endParaRPr lang="en-US" dirty="0">
              <a:effectLst/>
              <a:latin typeface="Arial" panose="020B0604020202020204" pitchFamily="34" charset="0"/>
              <a:ea typeface="Calibri" panose="020F0502020204030204" pitchFamily="34" charset="0"/>
              <a:cs typeface="Arial" panose="020B0604020202020204" pitchFamily="34" charset="0"/>
            </a:endParaRPr>
          </a:p>
          <a:p>
            <a:pPr>
              <a:lnSpc>
                <a:spcPct val="115000"/>
              </a:lnSpc>
              <a:spcAft>
                <a:spcPts val="1000"/>
              </a:spcAft>
            </a:pPr>
            <a:r>
              <a:rPr lang="en-US" b="1" dirty="0" err="1">
                <a:latin typeface="Arial" panose="020B0604020202020204" pitchFamily="34" charset="0"/>
                <a:ea typeface="Calibri" panose="020F0502020204030204" pitchFamily="34" charset="0"/>
                <a:cs typeface="Arial" panose="020B0604020202020204" pitchFamily="34" charset="0"/>
              </a:rPr>
              <a:t>Gián</a:t>
            </a:r>
            <a:r>
              <a:rPr lang="en-US" b="1" dirty="0">
                <a:latin typeface="Arial" panose="020B0604020202020204" pitchFamily="34" charset="0"/>
                <a:ea typeface="Calibri" panose="020F0502020204030204" pitchFamily="34" charset="0"/>
                <a:cs typeface="Arial" panose="020B0604020202020204" pitchFamily="34" charset="0"/>
              </a:rPr>
              <a:t> </a:t>
            </a:r>
            <a:r>
              <a:rPr lang="en-US" b="1" dirty="0" err="1">
                <a:latin typeface="Arial" panose="020B0604020202020204" pitchFamily="34" charset="0"/>
                <a:ea typeface="Calibri" panose="020F0502020204030204" pitchFamily="34" charset="0"/>
                <a:cs typeface="Arial" panose="020B0604020202020204" pitchFamily="34" charset="0"/>
              </a:rPr>
              <a:t>tiếp</a:t>
            </a:r>
            <a:r>
              <a:rPr lang="en-US" b="1" dirty="0">
                <a:latin typeface="Arial" panose="020B0604020202020204" pitchFamily="34" charset="0"/>
                <a:ea typeface="Calibri" panose="020F0502020204030204" pitchFamily="34" charset="0"/>
                <a:cs typeface="Arial" panose="020B0604020202020204" pitchFamily="34" charset="0"/>
              </a:rPr>
              <a:t>:</a:t>
            </a:r>
          </a:p>
          <a:p>
            <a:pPr>
              <a:lnSpc>
                <a:spcPct val="115000"/>
              </a:lnSpc>
              <a:spcAft>
                <a:spcPts val="1000"/>
              </a:spcAft>
            </a:pPr>
            <a:r>
              <a:rPr lang="en-US" dirty="0">
                <a:latin typeface="Arial" panose="020B0604020202020204" pitchFamily="34" charset="0"/>
                <a:ea typeface="Calibri" panose="020F0502020204030204" pitchFamily="34" charset="0"/>
                <a:cs typeface="Arial" panose="020B0604020202020204" pitchFamily="34" charset="0"/>
              </a:rPr>
              <a:t>	</a:t>
            </a:r>
            <a:r>
              <a:rPr lang="en-US" dirty="0" err="1">
                <a:latin typeface="Arial" panose="020B0604020202020204" pitchFamily="34" charset="0"/>
                <a:ea typeface="Calibri" panose="020F0502020204030204" pitchFamily="34" charset="0"/>
                <a:cs typeface="Arial" panose="020B0604020202020204" pitchFamily="34" charset="0"/>
              </a:rPr>
              <a:t>C</a:t>
            </a:r>
            <a:r>
              <a:rPr lang="en-US" dirty="0" err="1">
                <a:effectLst/>
                <a:latin typeface="Arial" panose="020B0604020202020204" pitchFamily="34" charset="0"/>
                <a:ea typeface="Calibri" panose="020F0502020204030204" pitchFamily="34" charset="0"/>
                <a:cs typeface="Arial" panose="020B0604020202020204" pitchFamily="34" charset="0"/>
              </a:rPr>
              <a:t>ấy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máu</a:t>
            </a:r>
            <a:endParaRPr lang="en-US" dirty="0">
              <a:effectLst/>
              <a:latin typeface="Arial" panose="020B0604020202020204" pitchFamily="34" charset="0"/>
              <a:ea typeface="Calibri" panose="020F0502020204030204" pitchFamily="34" charset="0"/>
              <a:cs typeface="Arial" panose="020B0604020202020204" pitchFamily="34" charset="0"/>
            </a:endParaRPr>
          </a:p>
          <a:p>
            <a:pPr>
              <a:lnSpc>
                <a:spcPct val="115000"/>
              </a:lnSpc>
              <a:spcAft>
                <a:spcPts val="1000"/>
              </a:spcAft>
            </a:pPr>
            <a:r>
              <a:rPr lang="en-US">
                <a:latin typeface="Arial" panose="020B0604020202020204" pitchFamily="34" charset="0"/>
                <a:ea typeface="Calibri" panose="020F0502020204030204" pitchFamily="34" charset="0"/>
                <a:cs typeface="Arial" panose="020B0604020202020204" pitchFamily="34" charset="0"/>
              </a:rPr>
              <a:t>	C</a:t>
            </a:r>
            <a:r>
              <a:rPr lang="en-US">
                <a:effectLst/>
                <a:latin typeface="Arial" panose="020B0604020202020204" pitchFamily="34" charset="0"/>
                <a:ea typeface="Calibri" panose="020F0502020204030204" pitchFamily="34" charset="0"/>
                <a:cs typeface="Arial" panose="020B0604020202020204" pitchFamily="34" charset="0"/>
              </a:rPr>
              <a:t>ông </a:t>
            </a:r>
            <a:r>
              <a:rPr lang="en-US" dirty="0" err="1">
                <a:effectLst/>
                <a:latin typeface="Arial" panose="020B0604020202020204" pitchFamily="34" charset="0"/>
                <a:ea typeface="Calibri" panose="020F0502020204030204" pitchFamily="34" charset="0"/>
                <a:cs typeface="Arial" panose="020B0604020202020204" pitchFamily="34" charset="0"/>
              </a:rPr>
              <a:t>thức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máu</a:t>
            </a:r>
            <a:endParaRPr lang="en-US" dirty="0">
              <a:effectLst/>
              <a:latin typeface="Arial" panose="020B0604020202020204" pitchFamily="34" charset="0"/>
              <a:ea typeface="Calibri" panose="020F0502020204030204" pitchFamily="34" charset="0"/>
              <a:cs typeface="Arial" panose="020B0604020202020204" pitchFamily="34" charset="0"/>
            </a:endParaRPr>
          </a:p>
          <a:p>
            <a:pPr>
              <a:lnSpc>
                <a:spcPct val="115000"/>
              </a:lnSpc>
              <a:spcAft>
                <a:spcPts val="1000"/>
              </a:spcAft>
            </a:pPr>
            <a:r>
              <a:rPr lang="en-US" dirty="0">
                <a:latin typeface="Arial" panose="020B0604020202020204" pitchFamily="34" charset="0"/>
                <a:ea typeface="Calibri" panose="020F0502020204030204" pitchFamily="34" charset="0"/>
                <a:cs typeface="Arial" panose="020B0604020202020204" pitchFamily="34" charset="0"/>
              </a:rPr>
              <a:t>	</a:t>
            </a:r>
            <a:r>
              <a:rPr lang="en-US" dirty="0">
                <a:effectLst/>
                <a:latin typeface="Arial" panose="020B0604020202020204" pitchFamily="34" charset="0"/>
                <a:ea typeface="Calibri" panose="020F0502020204030204" pitchFamily="34" charset="0"/>
                <a:cs typeface="Arial" panose="020B0604020202020204" pitchFamily="34" charset="0"/>
              </a:rPr>
              <a:t>CPR</a:t>
            </a:r>
          </a:p>
          <a:p>
            <a:pPr>
              <a:lnSpc>
                <a:spcPct val="115000"/>
              </a:lnSpc>
              <a:spcAft>
                <a:spcPts val="1000"/>
              </a:spcAft>
            </a:pPr>
            <a:r>
              <a:rPr lang="en-US">
                <a:latin typeface="Arial" panose="020B0604020202020204" pitchFamily="34" charset="0"/>
                <a:ea typeface="Calibri" panose="020F0502020204030204" pitchFamily="34" charset="0"/>
                <a:cs typeface="Arial" panose="020B0604020202020204" pitchFamily="34" charset="0"/>
              </a:rPr>
              <a:t>	</a:t>
            </a:r>
            <a:r>
              <a:rPr lang="en-US">
                <a:effectLst/>
                <a:latin typeface="Arial" panose="020B0604020202020204" pitchFamily="34" charset="0"/>
                <a:ea typeface="Calibri" panose="020F0502020204030204" pitchFamily="34" charset="0"/>
                <a:cs typeface="Arial" panose="020B0604020202020204" pitchFamily="34" charset="0"/>
              </a:rPr>
              <a:t>PCT, lactat máu</a:t>
            </a:r>
            <a:endParaRPr lang="en-US" dirty="0">
              <a:effectLst/>
              <a:latin typeface="Arial" panose="020B0604020202020204" pitchFamily="34" charset="0"/>
              <a:ea typeface="Calibri" panose="020F0502020204030204" pitchFamily="34" charset="0"/>
              <a:cs typeface="Arial" panose="020B0604020202020204" pitchFamily="34" charset="0"/>
            </a:endParaRPr>
          </a:p>
        </p:txBody>
      </p:sp>
      <p:sp>
        <p:nvSpPr>
          <p:cNvPr id="3" name="TextBox 2"/>
          <p:cNvSpPr txBox="1"/>
          <p:nvPr/>
        </p:nvSpPr>
        <p:spPr>
          <a:xfrm>
            <a:off x="4754880" y="1897758"/>
            <a:ext cx="3874779" cy="3970318"/>
          </a:xfrm>
          <a:prstGeom prst="rect">
            <a:avLst/>
          </a:prstGeom>
          <a:noFill/>
        </p:spPr>
        <p:txBody>
          <a:bodyPr wrap="none" rtlCol="0">
            <a:spAutoFit/>
          </a:bodyPr>
          <a:lstStyle/>
          <a:p>
            <a:r>
              <a:rPr lang="en-US" b="1">
                <a:latin typeface="Arial" panose="020B0604020202020204" pitchFamily="34" charset="0"/>
                <a:cs typeface="Arial" panose="020B0604020202020204" pitchFamily="34" charset="0"/>
              </a:rPr>
              <a:t>Tăng huyết áp</a:t>
            </a:r>
          </a:p>
          <a:p>
            <a:r>
              <a:rPr lang="en-US">
                <a:latin typeface="Arial" panose="020B0604020202020204" pitchFamily="34" charset="0"/>
                <a:cs typeface="Arial" panose="020B0604020202020204" pitchFamily="34" charset="0"/>
              </a:rPr>
              <a:t>- Đánh giá biến chứng cơ quan đích</a:t>
            </a:r>
          </a:p>
          <a:p>
            <a:endParaRPr lang="en-US">
              <a:latin typeface="Arial" panose="020B0604020202020204" pitchFamily="34" charset="0"/>
              <a:cs typeface="Arial" panose="020B0604020202020204" pitchFamily="34" charset="0"/>
            </a:endParaRPr>
          </a:p>
          <a:p>
            <a:r>
              <a:rPr lang="en-US" b="1">
                <a:latin typeface="Arial" panose="020B0604020202020204" pitchFamily="34" charset="0"/>
                <a:cs typeface="Arial" panose="020B0604020202020204" pitchFamily="34" charset="0"/>
              </a:rPr>
              <a:t>Biến chứng nhiễm trùng</a:t>
            </a:r>
          </a:p>
          <a:p>
            <a:pPr marL="285750" indent="-285750">
              <a:buFontTx/>
              <a:buChar char="-"/>
            </a:pPr>
            <a:r>
              <a:rPr lang="en-US" b="1">
                <a:latin typeface="Arial" panose="020B0604020202020204" pitchFamily="34" charset="0"/>
                <a:cs typeface="Arial" panose="020B0604020202020204" pitchFamily="34" charset="0"/>
              </a:rPr>
              <a:t>Tại chỗ</a:t>
            </a:r>
          </a:p>
          <a:p>
            <a:pPr marL="742950" lvl="1" indent="-285750">
              <a:buFontTx/>
              <a:buChar char="-"/>
            </a:pPr>
            <a:r>
              <a:rPr lang="en-US">
                <a:latin typeface="Arial" panose="020B0604020202020204" pitchFamily="34" charset="0"/>
                <a:cs typeface="Arial" panose="020B0604020202020204" pitchFamily="34" charset="0"/>
              </a:rPr>
              <a:t>Hình ảnh học</a:t>
            </a:r>
          </a:p>
          <a:p>
            <a:pPr marL="285750" indent="-285750">
              <a:buFontTx/>
              <a:buChar char="-"/>
            </a:pPr>
            <a:r>
              <a:rPr lang="en-US" b="1">
                <a:latin typeface="Arial" panose="020B0604020202020204" pitchFamily="34" charset="0"/>
                <a:cs typeface="Arial" panose="020B0604020202020204" pitchFamily="34" charset="0"/>
              </a:rPr>
              <a:t>Toàn thân</a:t>
            </a:r>
          </a:p>
          <a:p>
            <a:pPr marL="742950" lvl="1" indent="-285750">
              <a:buFontTx/>
              <a:buChar char="-"/>
            </a:pPr>
            <a:r>
              <a:rPr lang="en-US">
                <a:latin typeface="Arial" panose="020B0604020202020204" pitchFamily="34" charset="0"/>
                <a:cs typeface="Arial" panose="020B0604020202020204" pitchFamily="34" charset="0"/>
              </a:rPr>
              <a:t>DIC?</a:t>
            </a:r>
          </a:p>
          <a:p>
            <a:pPr marL="742950" lvl="1" indent="-285750">
              <a:buFontTx/>
              <a:buChar char="-"/>
            </a:pPr>
            <a:r>
              <a:rPr lang="en-US">
                <a:latin typeface="Arial" panose="020B0604020202020204" pitchFamily="34" charset="0"/>
                <a:cs typeface="Arial" panose="020B0604020202020204" pitchFamily="34" charset="0"/>
              </a:rPr>
              <a:t>HUS?</a:t>
            </a:r>
          </a:p>
          <a:p>
            <a:pPr marL="742950" lvl="1" indent="-285750">
              <a:buFontTx/>
              <a:buChar char="-"/>
            </a:pPr>
            <a:r>
              <a:rPr lang="en-US">
                <a:latin typeface="Arial" panose="020B0604020202020204" pitchFamily="34" charset="0"/>
                <a:cs typeface="Arial" panose="020B0604020202020204" pitchFamily="34" charset="0"/>
              </a:rPr>
              <a:t>Ntr huyết</a:t>
            </a:r>
          </a:p>
          <a:p>
            <a:pPr marL="742950" lvl="1" indent="-285750">
              <a:buFontTx/>
              <a:buChar char="-"/>
            </a:pPr>
            <a:r>
              <a:rPr lang="en-US">
                <a:latin typeface="Arial" panose="020B0604020202020204" pitchFamily="34" charset="0"/>
                <a:cs typeface="Arial" panose="020B0604020202020204" pitchFamily="34" charset="0"/>
              </a:rPr>
              <a:t>Choáng NTr - MOSF?</a:t>
            </a:r>
          </a:p>
          <a:p>
            <a:pPr marL="742950" lvl="1" indent="-285750">
              <a:buFontTx/>
              <a:buChar char="-"/>
            </a:pPr>
            <a:r>
              <a:rPr lang="en-US">
                <a:latin typeface="Arial" panose="020B0604020202020204" pitchFamily="34" charset="0"/>
                <a:cs typeface="Arial" panose="020B0604020202020204" pitchFamily="34" charset="0"/>
              </a:rPr>
              <a:t>AKI?</a:t>
            </a:r>
          </a:p>
          <a:p>
            <a:pPr marL="742950" lvl="1" indent="-285750">
              <a:buFontTx/>
              <a:buChar char="-"/>
            </a:pPr>
            <a:r>
              <a:rPr lang="en-US">
                <a:latin typeface="Arial" panose="020B0604020202020204" pitchFamily="34" charset="0"/>
                <a:cs typeface="Arial" panose="020B0604020202020204" pitchFamily="34" charset="0"/>
              </a:rPr>
              <a:t>ARDS?</a:t>
            </a:r>
          </a:p>
          <a:p>
            <a:pPr marL="285750" indent="-285750">
              <a:buFontTx/>
              <a:buChar char="-"/>
            </a:pPr>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01530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95587B-EE4D-2D4F-AEBE-5896C6748488}"/>
              </a:ext>
            </a:extLst>
          </p:cNvPr>
          <p:cNvPicPr>
            <a:picLocks noChangeAspect="1"/>
          </p:cNvPicPr>
          <p:nvPr/>
        </p:nvPicPr>
        <p:blipFill>
          <a:blip r:embed="rId2"/>
          <a:stretch>
            <a:fillRect/>
          </a:stretch>
        </p:blipFill>
        <p:spPr>
          <a:xfrm>
            <a:off x="141018" y="3791310"/>
            <a:ext cx="5129937" cy="2764766"/>
          </a:xfrm>
          <a:prstGeom prst="rect">
            <a:avLst/>
          </a:prstGeom>
        </p:spPr>
      </p:pic>
      <p:pic>
        <p:nvPicPr>
          <p:cNvPr id="3" name="Picture 2">
            <a:extLst>
              <a:ext uri="{FF2B5EF4-FFF2-40B4-BE49-F238E27FC236}">
                <a16:creationId xmlns:a16="http://schemas.microsoft.com/office/drawing/2014/main" id="{A18FD97D-5A26-894C-92B8-BFAD8D584723}"/>
              </a:ext>
            </a:extLst>
          </p:cNvPr>
          <p:cNvPicPr>
            <a:picLocks noChangeAspect="1"/>
          </p:cNvPicPr>
          <p:nvPr/>
        </p:nvPicPr>
        <p:blipFill>
          <a:blip r:embed="rId3"/>
          <a:stretch>
            <a:fillRect/>
          </a:stretch>
        </p:blipFill>
        <p:spPr>
          <a:xfrm>
            <a:off x="4086355" y="528084"/>
            <a:ext cx="5057645" cy="2587976"/>
          </a:xfrm>
          <a:prstGeom prst="rect">
            <a:avLst/>
          </a:prstGeom>
        </p:spPr>
      </p:pic>
      <p:pic>
        <p:nvPicPr>
          <p:cNvPr id="4" name="Picture 3">
            <a:extLst>
              <a:ext uri="{FF2B5EF4-FFF2-40B4-BE49-F238E27FC236}">
                <a16:creationId xmlns:a16="http://schemas.microsoft.com/office/drawing/2014/main" id="{F51C09DB-4FC1-254E-9A2E-B09A8C9FFFF8}"/>
              </a:ext>
            </a:extLst>
          </p:cNvPr>
          <p:cNvPicPr>
            <a:picLocks noChangeAspect="1"/>
          </p:cNvPicPr>
          <p:nvPr/>
        </p:nvPicPr>
        <p:blipFill>
          <a:blip r:embed="rId4"/>
          <a:stretch>
            <a:fillRect/>
          </a:stretch>
        </p:blipFill>
        <p:spPr>
          <a:xfrm>
            <a:off x="5521892" y="3984512"/>
            <a:ext cx="3415074" cy="2571564"/>
          </a:xfrm>
          <a:prstGeom prst="rect">
            <a:avLst/>
          </a:prstGeom>
        </p:spPr>
      </p:pic>
      <p:pic>
        <p:nvPicPr>
          <p:cNvPr id="5" name="Picture 4">
            <a:extLst>
              <a:ext uri="{FF2B5EF4-FFF2-40B4-BE49-F238E27FC236}">
                <a16:creationId xmlns:a16="http://schemas.microsoft.com/office/drawing/2014/main" id="{E41A0F9F-EE07-0448-BD05-7B719CA122AB}"/>
              </a:ext>
            </a:extLst>
          </p:cNvPr>
          <p:cNvPicPr>
            <a:picLocks noChangeAspect="1"/>
          </p:cNvPicPr>
          <p:nvPr/>
        </p:nvPicPr>
        <p:blipFill>
          <a:blip r:embed="rId5"/>
          <a:stretch>
            <a:fillRect/>
          </a:stretch>
        </p:blipFill>
        <p:spPr>
          <a:xfrm>
            <a:off x="141018" y="671635"/>
            <a:ext cx="3605823" cy="2280302"/>
          </a:xfrm>
          <a:prstGeom prst="rect">
            <a:avLst/>
          </a:prstGeom>
        </p:spPr>
      </p:pic>
      <p:sp>
        <p:nvSpPr>
          <p:cNvPr id="8" name="Rectangle 7">
            <a:extLst>
              <a:ext uri="{FF2B5EF4-FFF2-40B4-BE49-F238E27FC236}">
                <a16:creationId xmlns:a16="http://schemas.microsoft.com/office/drawing/2014/main" id="{DFF2D69E-578C-424B-BA25-7A67310A44CD}"/>
              </a:ext>
            </a:extLst>
          </p:cNvPr>
          <p:cNvSpPr/>
          <p:nvPr/>
        </p:nvSpPr>
        <p:spPr>
          <a:xfrm>
            <a:off x="6332634" y="6488668"/>
            <a:ext cx="2855269" cy="369332"/>
          </a:xfrm>
          <a:prstGeom prst="rect">
            <a:avLst/>
          </a:prstGeom>
        </p:spPr>
        <p:txBody>
          <a:bodyPr wrap="none">
            <a:spAutoFit/>
          </a:bodyPr>
          <a:lstStyle/>
          <a:p>
            <a:r>
              <a:rPr lang="en-US" i="1" dirty="0">
                <a:latin typeface="Calibri" panose="020F0502020204030204" pitchFamily="34" charset="0"/>
              </a:rPr>
              <a:t>JAMA</a:t>
            </a:r>
            <a:r>
              <a:rPr lang="en-US" dirty="0">
                <a:latin typeface="Calibri" panose="020F0502020204030204" pitchFamily="34" charset="0"/>
              </a:rPr>
              <a:t>. 2016;315(8):801-810 </a:t>
            </a:r>
            <a:endParaRPr lang="en-US" dirty="0">
              <a:effectLst/>
            </a:endParaRPr>
          </a:p>
        </p:txBody>
      </p:sp>
    </p:spTree>
    <p:extLst>
      <p:ext uri="{BB962C8B-B14F-4D97-AF65-F5344CB8AC3E}">
        <p14:creationId xmlns:p14="http://schemas.microsoft.com/office/powerpoint/2010/main" val="40255677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2A3AAE-0C55-E84D-9BFC-1F6A2DCEADE6}"/>
              </a:ext>
            </a:extLst>
          </p:cNvPr>
          <p:cNvPicPr>
            <a:picLocks noChangeAspect="1"/>
          </p:cNvPicPr>
          <p:nvPr/>
        </p:nvPicPr>
        <p:blipFill>
          <a:blip r:embed="rId2"/>
          <a:stretch>
            <a:fillRect/>
          </a:stretch>
        </p:blipFill>
        <p:spPr>
          <a:xfrm>
            <a:off x="0" y="1144903"/>
            <a:ext cx="9144000" cy="4568193"/>
          </a:xfrm>
          <a:prstGeom prst="rect">
            <a:avLst/>
          </a:prstGeom>
        </p:spPr>
      </p:pic>
    </p:spTree>
    <p:extLst>
      <p:ext uri="{BB962C8B-B14F-4D97-AF65-F5344CB8AC3E}">
        <p14:creationId xmlns:p14="http://schemas.microsoft.com/office/powerpoint/2010/main" val="1443944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36957"/>
            <a:ext cx="7886700" cy="1325563"/>
          </a:xfrm>
        </p:spPr>
        <p:txBody>
          <a:bodyPr/>
          <a:lstStyle/>
          <a:p>
            <a:r>
              <a:rPr lang="en-US" b="1">
                <a:solidFill>
                  <a:srgbClr val="C00000"/>
                </a:solidFill>
                <a:latin typeface="Arial" panose="020B0604020202020204" pitchFamily="34" charset="0"/>
                <a:cs typeface="Arial" panose="020B0604020202020204" pitchFamily="34" charset="0"/>
              </a:rPr>
              <a:t>Kết quả cận lâm sàng</a:t>
            </a:r>
          </a:p>
        </p:txBody>
      </p:sp>
    </p:spTree>
    <p:extLst>
      <p:ext uri="{BB962C8B-B14F-4D97-AF65-F5344CB8AC3E}">
        <p14:creationId xmlns:p14="http://schemas.microsoft.com/office/powerpoint/2010/main" val="15915879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454528" y="289710"/>
          <a:ext cx="8182478" cy="6144317"/>
        </p:xfrm>
        <a:graphic>
          <a:graphicData uri="http://schemas.openxmlformats.org/drawingml/2006/table">
            <a:tbl>
              <a:tblPr firstRow="1" firstCol="1" bandRow="1">
                <a:tableStyleId>{5C22544A-7EE6-4342-B048-85BDC9FD1C3A}</a:tableStyleId>
              </a:tblPr>
              <a:tblGrid>
                <a:gridCol w="4091239">
                  <a:extLst>
                    <a:ext uri="{9D8B030D-6E8A-4147-A177-3AD203B41FA5}">
                      <a16:colId xmlns:a16="http://schemas.microsoft.com/office/drawing/2014/main" val="20000"/>
                    </a:ext>
                  </a:extLst>
                </a:gridCol>
                <a:gridCol w="4091239">
                  <a:extLst>
                    <a:ext uri="{9D8B030D-6E8A-4147-A177-3AD203B41FA5}">
                      <a16:colId xmlns:a16="http://schemas.microsoft.com/office/drawing/2014/main" val="20001"/>
                    </a:ext>
                  </a:extLst>
                </a:gridCol>
              </a:tblGrid>
              <a:tr h="525102">
                <a:tc gridSpan="2">
                  <a:txBody>
                    <a:bodyPr/>
                    <a:lstStyle/>
                    <a:p>
                      <a:pPr algn="ctr">
                        <a:lnSpc>
                          <a:spcPct val="115000"/>
                        </a:lnSpc>
                        <a:spcAft>
                          <a:spcPts val="1000"/>
                        </a:spcAft>
                      </a:pPr>
                      <a:r>
                        <a:rPr lang="en-US" sz="2400" dirty="0" err="1">
                          <a:solidFill>
                            <a:srgbClr val="C00000"/>
                          </a:solidFill>
                          <a:effectLst/>
                          <a:latin typeface="Arial" panose="020B0604020202020204" pitchFamily="34" charset="0"/>
                          <a:cs typeface="Arial" panose="020B0604020202020204" pitchFamily="34" charset="0"/>
                        </a:rPr>
                        <a:t>Tiêu</a:t>
                      </a:r>
                      <a:r>
                        <a:rPr lang="en-US" sz="2400" dirty="0">
                          <a:solidFill>
                            <a:srgbClr val="C00000"/>
                          </a:solidFill>
                          <a:effectLst/>
                          <a:latin typeface="Arial" panose="020B0604020202020204" pitchFamily="34" charset="0"/>
                          <a:cs typeface="Arial" panose="020B0604020202020204" pitchFamily="34" charset="0"/>
                        </a:rPr>
                        <a:t> </a:t>
                      </a:r>
                      <a:r>
                        <a:rPr lang="en-US" sz="2400" dirty="0" err="1">
                          <a:solidFill>
                            <a:srgbClr val="C00000"/>
                          </a:solidFill>
                          <a:effectLst/>
                          <a:latin typeface="Arial" panose="020B0604020202020204" pitchFamily="34" charset="0"/>
                          <a:cs typeface="Arial" panose="020B0604020202020204" pitchFamily="34" charset="0"/>
                        </a:rPr>
                        <a:t>chuẩn</a:t>
                      </a:r>
                      <a:r>
                        <a:rPr lang="en-US" sz="2400" dirty="0">
                          <a:solidFill>
                            <a:srgbClr val="C00000"/>
                          </a:solidFill>
                          <a:effectLst/>
                          <a:latin typeface="Arial" panose="020B0604020202020204" pitchFamily="34" charset="0"/>
                          <a:cs typeface="Arial" panose="020B0604020202020204" pitchFamily="34" charset="0"/>
                        </a:rPr>
                        <a:t> vi </a:t>
                      </a:r>
                      <a:r>
                        <a:rPr lang="en-US" sz="2400" dirty="0" err="1">
                          <a:solidFill>
                            <a:srgbClr val="C00000"/>
                          </a:solidFill>
                          <a:effectLst/>
                          <a:latin typeface="Arial" panose="020B0604020202020204" pitchFamily="34" charset="0"/>
                          <a:cs typeface="Arial" panose="020B0604020202020204" pitchFamily="34" charset="0"/>
                        </a:rPr>
                        <a:t>sinh</a:t>
                      </a:r>
                      <a:r>
                        <a:rPr lang="en-US" sz="2400" dirty="0">
                          <a:solidFill>
                            <a:srgbClr val="C00000"/>
                          </a:solidFill>
                          <a:effectLst/>
                          <a:latin typeface="Arial" panose="020B0604020202020204" pitchFamily="34" charset="0"/>
                          <a:cs typeface="Arial" panose="020B0604020202020204" pitchFamily="34" charset="0"/>
                        </a:rPr>
                        <a:t>, </a:t>
                      </a:r>
                      <a:r>
                        <a:rPr lang="en-US" sz="2400" dirty="0" err="1">
                          <a:solidFill>
                            <a:srgbClr val="C00000"/>
                          </a:solidFill>
                          <a:effectLst/>
                          <a:latin typeface="Arial" panose="020B0604020202020204" pitchFamily="34" charset="0"/>
                          <a:cs typeface="Arial" panose="020B0604020202020204" pitchFamily="34" charset="0"/>
                        </a:rPr>
                        <a:t>với</a:t>
                      </a:r>
                      <a:r>
                        <a:rPr lang="en-US" sz="2400" dirty="0">
                          <a:solidFill>
                            <a:srgbClr val="C00000"/>
                          </a:solidFill>
                          <a:effectLst/>
                          <a:latin typeface="Arial" panose="020B0604020202020204" pitchFamily="34" charset="0"/>
                          <a:cs typeface="Arial" panose="020B0604020202020204" pitchFamily="34" charset="0"/>
                        </a:rPr>
                        <a:t> BN NTT </a:t>
                      </a:r>
                      <a:r>
                        <a:rPr lang="en-US" sz="2400" dirty="0" err="1">
                          <a:solidFill>
                            <a:srgbClr val="C00000"/>
                          </a:solidFill>
                          <a:effectLst/>
                          <a:latin typeface="Arial" panose="020B0604020202020204" pitchFamily="34" charset="0"/>
                          <a:cs typeface="Arial" panose="020B0604020202020204" pitchFamily="34" charset="0"/>
                        </a:rPr>
                        <a:t>chưa</a:t>
                      </a:r>
                      <a:r>
                        <a:rPr lang="en-US" sz="2400" dirty="0">
                          <a:solidFill>
                            <a:srgbClr val="C00000"/>
                          </a:solidFill>
                          <a:effectLst/>
                          <a:latin typeface="Arial" panose="020B0604020202020204" pitchFamily="34" charset="0"/>
                          <a:cs typeface="Arial" panose="020B0604020202020204" pitchFamily="34" charset="0"/>
                        </a:rPr>
                        <a:t> </a:t>
                      </a:r>
                      <a:r>
                        <a:rPr lang="en-US" sz="2400" dirty="0" err="1">
                          <a:solidFill>
                            <a:srgbClr val="C00000"/>
                          </a:solidFill>
                          <a:effectLst/>
                          <a:latin typeface="Arial" panose="020B0604020202020204" pitchFamily="34" charset="0"/>
                          <a:cs typeface="Arial" panose="020B0604020202020204" pitchFamily="34" charset="0"/>
                        </a:rPr>
                        <a:t>dùng</a:t>
                      </a:r>
                      <a:r>
                        <a:rPr lang="en-US" sz="2400" dirty="0">
                          <a:solidFill>
                            <a:srgbClr val="C00000"/>
                          </a:solidFill>
                          <a:effectLst/>
                          <a:latin typeface="Arial" panose="020B0604020202020204" pitchFamily="34" charset="0"/>
                          <a:cs typeface="Arial" panose="020B0604020202020204" pitchFamily="34" charset="0"/>
                        </a:rPr>
                        <a:t> </a:t>
                      </a:r>
                      <a:r>
                        <a:rPr lang="en-US" sz="2400" dirty="0" err="1">
                          <a:solidFill>
                            <a:srgbClr val="C00000"/>
                          </a:solidFill>
                          <a:effectLst/>
                          <a:latin typeface="Arial" panose="020B0604020202020204" pitchFamily="34" charset="0"/>
                          <a:cs typeface="Arial" panose="020B0604020202020204" pitchFamily="34" charset="0"/>
                        </a:rPr>
                        <a:t>kháng</a:t>
                      </a:r>
                      <a:r>
                        <a:rPr lang="en-US" sz="2400" dirty="0">
                          <a:solidFill>
                            <a:srgbClr val="C00000"/>
                          </a:solidFill>
                          <a:effectLst/>
                          <a:latin typeface="Arial" panose="020B0604020202020204" pitchFamily="34" charset="0"/>
                          <a:cs typeface="Arial" panose="020B0604020202020204" pitchFamily="34" charset="0"/>
                        </a:rPr>
                        <a:t> </a:t>
                      </a:r>
                      <a:r>
                        <a:rPr lang="en-US" sz="2400" dirty="0" err="1">
                          <a:solidFill>
                            <a:srgbClr val="C00000"/>
                          </a:solidFill>
                          <a:effectLst/>
                          <a:latin typeface="Arial" panose="020B0604020202020204" pitchFamily="34" charset="0"/>
                          <a:cs typeface="Arial" panose="020B0604020202020204" pitchFamily="34" charset="0"/>
                        </a:rPr>
                        <a:t>sinh</a:t>
                      </a:r>
                      <a:endParaRPr lang="en-US" sz="2000" dirty="0">
                        <a:solidFill>
                          <a:srgbClr val="C0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0000"/>
                  </a:ext>
                </a:extLst>
              </a:tr>
              <a:tr h="367599">
                <a:tc>
                  <a:txBody>
                    <a:bodyPr/>
                    <a:lstStyle/>
                    <a:p>
                      <a:pPr algn="ctr">
                        <a:lnSpc>
                          <a:spcPct val="115000"/>
                        </a:lnSpc>
                        <a:spcAft>
                          <a:spcPts val="1000"/>
                        </a:spcAft>
                      </a:pPr>
                      <a:r>
                        <a:rPr lang="en-US" sz="1800" dirty="0" err="1">
                          <a:solidFill>
                            <a:schemeClr val="tx1"/>
                          </a:solidFill>
                          <a:effectLst/>
                          <a:latin typeface="Arial" panose="020B0604020202020204" pitchFamily="34" charset="0"/>
                          <a:cs typeface="Arial" panose="020B0604020202020204" pitchFamily="34" charset="0"/>
                        </a:rPr>
                        <a:t>Mẫu</a:t>
                      </a:r>
                      <a:r>
                        <a:rPr lang="en-US" sz="1800" dirty="0">
                          <a:solidFill>
                            <a:schemeClr val="tx1"/>
                          </a:solidFill>
                          <a:effectLst/>
                          <a:latin typeface="Arial" panose="020B0604020202020204" pitchFamily="34" charset="0"/>
                          <a:cs typeface="Arial" panose="020B0604020202020204" pitchFamily="34" charset="0"/>
                        </a:rPr>
                        <a:t> NT </a:t>
                      </a:r>
                      <a:r>
                        <a:rPr lang="en-US" sz="1800" dirty="0" err="1">
                          <a:solidFill>
                            <a:schemeClr val="tx1"/>
                          </a:solidFill>
                          <a:effectLst/>
                          <a:latin typeface="Arial" panose="020B0604020202020204" pitchFamily="34" charset="0"/>
                          <a:cs typeface="Arial" panose="020B0604020202020204" pitchFamily="34" charset="0"/>
                        </a:rPr>
                        <a:t>bất</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kỳ</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15000"/>
                        </a:lnSpc>
                        <a:spcAft>
                          <a:spcPts val="1000"/>
                        </a:spcAft>
                      </a:pPr>
                      <a:r>
                        <a:rPr lang="en-US" sz="1800" dirty="0" err="1">
                          <a:solidFill>
                            <a:schemeClr val="tx1"/>
                          </a:solidFill>
                          <a:effectLst/>
                          <a:latin typeface="Arial" panose="020B0604020202020204" pitchFamily="34" charset="0"/>
                          <a:cs typeface="Arial" panose="020B0604020202020204" pitchFamily="34" charset="0"/>
                        </a:rPr>
                        <a:t>Giá</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trị</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tối</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thiểu</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67599">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Nữ: NTT cấp đơn giản</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 </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57188">
                <a:tc>
                  <a:txBody>
                    <a:bodyPr/>
                    <a:lstStyle/>
                    <a:p>
                      <a:pPr marL="342900" marR="215900" lvl="0" indent="-342900" algn="just">
                        <a:lnSpc>
                          <a:spcPct val="150000"/>
                        </a:lnSpc>
                        <a:spcBef>
                          <a:spcPts val="1200"/>
                        </a:spcBef>
                        <a:spcAft>
                          <a:spcPts val="1200"/>
                        </a:spcAft>
                        <a:buFont typeface="Symbol" panose="05050102010706020507" pitchFamily="18" charset="2"/>
                        <a:buChar char=""/>
                      </a:pPr>
                      <a:r>
                        <a:rPr lang="en-US" sz="1800">
                          <a:solidFill>
                            <a:schemeClr val="tx1"/>
                          </a:solidFill>
                          <a:effectLst/>
                          <a:latin typeface="Arial" panose="020B0604020202020204" pitchFamily="34" charset="0"/>
                          <a:cs typeface="Arial" panose="020B0604020202020204" pitchFamily="34" charset="0"/>
                        </a:rPr>
                        <a:t>Viêm bàng quang cấp</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3</a:t>
                      </a:r>
                      <a:r>
                        <a:rPr lang="en-US" sz="1800">
                          <a:solidFill>
                            <a:schemeClr val="tx1"/>
                          </a:solidFill>
                          <a:effectLst/>
                          <a:latin typeface="Arial" panose="020B0604020202020204" pitchFamily="34" charset="0"/>
                          <a:cs typeface="Arial" panose="020B0604020202020204" pitchFamily="34" charset="0"/>
                        </a:rPr>
                        <a:t> 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57188">
                <a:tc>
                  <a:txBody>
                    <a:bodyPr/>
                    <a:lstStyle/>
                    <a:p>
                      <a:pPr marL="342900" marR="215900" lvl="0" indent="-342900" algn="just">
                        <a:lnSpc>
                          <a:spcPct val="150000"/>
                        </a:lnSpc>
                        <a:spcBef>
                          <a:spcPts val="1200"/>
                        </a:spcBef>
                        <a:spcAft>
                          <a:spcPts val="1200"/>
                        </a:spcAft>
                        <a:buFont typeface="Symbol" panose="05050102010706020507" pitchFamily="18" charset="2"/>
                        <a:buChar char=""/>
                      </a:pPr>
                      <a:r>
                        <a:rPr lang="en-US" sz="1800">
                          <a:solidFill>
                            <a:schemeClr val="tx1"/>
                          </a:solidFill>
                          <a:effectLst/>
                          <a:latin typeface="Arial" panose="020B0604020202020204" pitchFamily="34" charset="0"/>
                          <a:cs typeface="Arial" panose="020B0604020202020204" pitchFamily="34" charset="0"/>
                        </a:rPr>
                        <a:t>Viêm thận bể thận cấp</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dirty="0">
                          <a:solidFill>
                            <a:schemeClr val="tx1"/>
                          </a:solidFill>
                          <a:effectLst/>
                          <a:latin typeface="Arial" panose="020B0604020202020204" pitchFamily="34" charset="0"/>
                          <a:cs typeface="Arial" panose="020B0604020202020204" pitchFamily="34" charset="0"/>
                        </a:rPr>
                        <a:t>10</a:t>
                      </a:r>
                      <a:r>
                        <a:rPr lang="en-US" sz="1800" baseline="30000" dirty="0">
                          <a:solidFill>
                            <a:schemeClr val="tx1"/>
                          </a:solidFill>
                          <a:effectLst/>
                          <a:latin typeface="Arial" panose="020B0604020202020204" pitchFamily="34" charset="0"/>
                          <a:cs typeface="Arial" panose="020B0604020202020204" pitchFamily="34" charset="0"/>
                        </a:rPr>
                        <a:t>4</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khúm</a:t>
                      </a:r>
                      <a:r>
                        <a:rPr lang="en-US" sz="1800" dirty="0">
                          <a:solidFill>
                            <a:schemeClr val="tx1"/>
                          </a:solidFill>
                          <a:effectLst/>
                          <a:latin typeface="Arial" panose="020B0604020202020204" pitchFamily="34" charset="0"/>
                          <a:cs typeface="Arial" panose="020B0604020202020204" pitchFamily="34" charset="0"/>
                        </a:rPr>
                        <a:t>/mL</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57188">
                <a:tc>
                  <a:txBody>
                    <a:bodyPr/>
                    <a:lstStyle/>
                    <a:p>
                      <a:pPr marL="342900" marR="215900" lvl="0" indent="-342900" algn="just">
                        <a:lnSpc>
                          <a:spcPct val="150000"/>
                        </a:lnSpc>
                        <a:spcBef>
                          <a:spcPts val="1200"/>
                        </a:spcBef>
                        <a:spcAft>
                          <a:spcPts val="1200"/>
                        </a:spcAft>
                        <a:buFont typeface="Symbol" panose="05050102010706020507" pitchFamily="18" charset="2"/>
                        <a:buChar char=""/>
                      </a:pPr>
                      <a:r>
                        <a:rPr lang="en-US" sz="1800">
                          <a:solidFill>
                            <a:schemeClr val="tx1"/>
                          </a:solidFill>
                          <a:effectLst/>
                          <a:latin typeface="Arial" panose="020B0604020202020204" pitchFamily="34" charset="0"/>
                          <a:cs typeface="Arial" panose="020B0604020202020204" pitchFamily="34" charset="0"/>
                        </a:rPr>
                        <a:t>Không triệu chứng</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dirty="0">
                          <a:solidFill>
                            <a:schemeClr val="tx1"/>
                          </a:solidFill>
                          <a:effectLst/>
                          <a:latin typeface="Arial" panose="020B0604020202020204" pitchFamily="34" charset="0"/>
                          <a:cs typeface="Arial" panose="020B0604020202020204" pitchFamily="34" charset="0"/>
                        </a:rPr>
                        <a:t>10 </a:t>
                      </a:r>
                      <a:r>
                        <a:rPr lang="en-US" sz="1800" baseline="30000" dirty="0">
                          <a:solidFill>
                            <a:schemeClr val="tx1"/>
                          </a:solidFill>
                          <a:effectLst/>
                          <a:latin typeface="Arial" panose="020B0604020202020204" pitchFamily="34" charset="0"/>
                          <a:cs typeface="Arial" panose="020B0604020202020204" pitchFamily="34" charset="0"/>
                        </a:rPr>
                        <a:t>5</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khúm</a:t>
                      </a:r>
                      <a:r>
                        <a:rPr lang="en-US" sz="1800" dirty="0">
                          <a:solidFill>
                            <a:schemeClr val="tx1"/>
                          </a:solidFill>
                          <a:effectLst/>
                          <a:latin typeface="Arial" panose="020B0604020202020204" pitchFamily="34" charset="0"/>
                          <a:cs typeface="Arial" panose="020B0604020202020204" pitchFamily="34" charset="0"/>
                        </a:rPr>
                        <a:t>/mL  (</a:t>
                      </a:r>
                      <a:r>
                        <a:rPr lang="en-US" sz="1800" dirty="0" err="1">
                          <a:solidFill>
                            <a:schemeClr val="tx1"/>
                          </a:solidFill>
                          <a:effectLst/>
                          <a:latin typeface="Arial" panose="020B0604020202020204" pitchFamily="34" charset="0"/>
                          <a:cs typeface="Arial" panose="020B0604020202020204" pitchFamily="34" charset="0"/>
                        </a:rPr>
                        <a:t>cần</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đủ</a:t>
                      </a:r>
                      <a:r>
                        <a:rPr lang="en-US" sz="1800" dirty="0">
                          <a:solidFill>
                            <a:schemeClr val="tx1"/>
                          </a:solidFill>
                          <a:effectLst/>
                          <a:latin typeface="Arial" panose="020B0604020202020204" pitchFamily="34" charset="0"/>
                          <a:cs typeface="Arial" panose="020B0604020202020204" pitchFamily="34" charset="0"/>
                        </a:rPr>
                        <a:t> 2 </a:t>
                      </a:r>
                      <a:r>
                        <a:rPr lang="en-US" sz="1800" dirty="0" err="1">
                          <a:solidFill>
                            <a:schemeClr val="tx1"/>
                          </a:solidFill>
                          <a:effectLst/>
                          <a:latin typeface="Arial" panose="020B0604020202020204" pitchFamily="34" charset="0"/>
                          <a:cs typeface="Arial" panose="020B0604020202020204" pitchFamily="34" charset="0"/>
                        </a:rPr>
                        <a:t>mẫu</a:t>
                      </a:r>
                      <a:r>
                        <a:rPr lang="en-US" sz="1800" dirty="0">
                          <a:solidFill>
                            <a:schemeClr val="tx1"/>
                          </a:solidFill>
                          <a:effectLst/>
                          <a:latin typeface="Arial" panose="020B0604020202020204" pitchFamily="34" charset="0"/>
                          <a:cs typeface="Arial" panose="020B0604020202020204" pitchFamily="34" charset="0"/>
                        </a:rPr>
                        <a:t> )</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367599">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Nam: </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3 </a:t>
                      </a:r>
                      <a:r>
                        <a:rPr lang="en-US" sz="1800">
                          <a:solidFill>
                            <a:schemeClr val="tx1"/>
                          </a:solidFill>
                          <a:effectLst/>
                          <a:latin typeface="Arial" panose="020B0604020202020204" pitchFamily="34" charset="0"/>
                          <a:cs typeface="Arial" panose="020B0604020202020204" pitchFamily="34" charset="0"/>
                        </a:rPr>
                        <a:t>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367599">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External condom collection</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5</a:t>
                      </a:r>
                      <a:r>
                        <a:rPr lang="en-US" sz="1800">
                          <a:solidFill>
                            <a:schemeClr val="tx1"/>
                          </a:solidFill>
                          <a:effectLst/>
                          <a:latin typeface="Arial" panose="020B0604020202020204" pitchFamily="34" charset="0"/>
                          <a:cs typeface="Arial" panose="020B0604020202020204" pitchFamily="34" charset="0"/>
                        </a:rPr>
                        <a:t> 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367599">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Catheter</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 </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367599">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Cather đặt rồi rút</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2</a:t>
                      </a:r>
                      <a:r>
                        <a:rPr lang="en-US" sz="1800">
                          <a:solidFill>
                            <a:schemeClr val="tx1"/>
                          </a:solidFill>
                          <a:effectLst/>
                          <a:latin typeface="Arial" panose="020B0604020202020204" pitchFamily="34" charset="0"/>
                          <a:cs typeface="Arial" panose="020B0604020202020204" pitchFamily="34" charset="0"/>
                        </a:rPr>
                        <a:t> 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760082">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Catheter lưu (được thay và mẫu NT lấy cấy qua catheter mới đặt)</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 </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r h="457188">
                <a:tc>
                  <a:txBody>
                    <a:bodyPr/>
                    <a:lstStyle/>
                    <a:p>
                      <a:pPr marL="342900" marR="215900" lvl="0" indent="-342900" algn="just">
                        <a:lnSpc>
                          <a:spcPct val="150000"/>
                        </a:lnSpc>
                        <a:spcBef>
                          <a:spcPts val="1200"/>
                        </a:spcBef>
                        <a:spcAft>
                          <a:spcPts val="1200"/>
                        </a:spcAft>
                        <a:buFont typeface="Symbol" panose="05050102010706020507" pitchFamily="18" charset="2"/>
                        <a:buChar char=""/>
                      </a:pPr>
                      <a:r>
                        <a:rPr lang="en-US" sz="1800">
                          <a:solidFill>
                            <a:schemeClr val="tx1"/>
                          </a:solidFill>
                          <a:effectLst/>
                          <a:latin typeface="Arial" panose="020B0604020202020204" pitchFamily="34" charset="0"/>
                          <a:cs typeface="Arial" panose="020B0604020202020204" pitchFamily="34" charset="0"/>
                        </a:rPr>
                        <a:t>Không triệu chứng</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5</a:t>
                      </a:r>
                      <a:r>
                        <a:rPr lang="en-US" sz="1800">
                          <a:solidFill>
                            <a:schemeClr val="tx1"/>
                          </a:solidFill>
                          <a:effectLst/>
                          <a:latin typeface="Arial" panose="020B0604020202020204" pitchFamily="34" charset="0"/>
                          <a:cs typeface="Arial" panose="020B0604020202020204" pitchFamily="34" charset="0"/>
                        </a:rPr>
                        <a:t> 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457188">
                <a:tc>
                  <a:txBody>
                    <a:bodyPr/>
                    <a:lstStyle/>
                    <a:p>
                      <a:pPr marL="342900" marR="215900" lvl="0" indent="-342900" algn="just">
                        <a:lnSpc>
                          <a:spcPct val="150000"/>
                        </a:lnSpc>
                        <a:spcBef>
                          <a:spcPts val="1200"/>
                        </a:spcBef>
                        <a:spcAft>
                          <a:spcPts val="1200"/>
                        </a:spcAft>
                        <a:buFont typeface="Symbol" panose="05050102010706020507" pitchFamily="18" charset="2"/>
                        <a:buChar char=""/>
                      </a:pPr>
                      <a:r>
                        <a:rPr lang="en-US" sz="1800">
                          <a:solidFill>
                            <a:schemeClr val="tx1"/>
                          </a:solidFill>
                          <a:effectLst/>
                          <a:latin typeface="Arial" panose="020B0604020202020204" pitchFamily="34" charset="0"/>
                          <a:cs typeface="Arial" panose="020B0604020202020204" pitchFamily="34" charset="0"/>
                        </a:rPr>
                        <a:t>Có triệu chứng</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a:solidFill>
                            <a:schemeClr val="tx1"/>
                          </a:solidFill>
                          <a:effectLst/>
                          <a:latin typeface="Arial" panose="020B0604020202020204" pitchFamily="34" charset="0"/>
                          <a:cs typeface="Arial" panose="020B0604020202020204" pitchFamily="34" charset="0"/>
                        </a:rPr>
                        <a:t>10</a:t>
                      </a:r>
                      <a:r>
                        <a:rPr lang="en-US" sz="1800" baseline="30000">
                          <a:solidFill>
                            <a:schemeClr val="tx1"/>
                          </a:solidFill>
                          <a:effectLst/>
                          <a:latin typeface="Arial" panose="020B0604020202020204" pitchFamily="34" charset="0"/>
                          <a:cs typeface="Arial" panose="020B0604020202020204" pitchFamily="34" charset="0"/>
                        </a:rPr>
                        <a:t>2</a:t>
                      </a:r>
                      <a:r>
                        <a:rPr lang="en-US" sz="1800">
                          <a:solidFill>
                            <a:schemeClr val="tx1"/>
                          </a:solidFill>
                          <a:effectLst/>
                          <a:latin typeface="Arial" panose="020B0604020202020204" pitchFamily="34" charset="0"/>
                          <a:cs typeface="Arial" panose="020B0604020202020204" pitchFamily="34" charset="0"/>
                        </a:rPr>
                        <a:t> khúm/mL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2"/>
                  </a:ext>
                </a:extLst>
              </a:tr>
              <a:tr h="367599">
                <a:tc>
                  <a:txBody>
                    <a:bodyPr/>
                    <a:lstStyle/>
                    <a:p>
                      <a:pPr>
                        <a:lnSpc>
                          <a:spcPct val="115000"/>
                        </a:lnSpc>
                        <a:spcAft>
                          <a:spcPts val="1000"/>
                        </a:spcAft>
                      </a:pPr>
                      <a:r>
                        <a:rPr lang="en-US" sz="1800" dirty="0" err="1">
                          <a:solidFill>
                            <a:schemeClr val="tx1"/>
                          </a:solidFill>
                          <a:effectLst/>
                          <a:latin typeface="Arial" panose="020B0604020202020204" pitchFamily="34" charset="0"/>
                          <a:cs typeface="Arial" panose="020B0604020202020204" pitchFamily="34" charset="0"/>
                        </a:rPr>
                        <a:t>Chọc</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dò</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trên</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xương</a:t>
                      </a:r>
                      <a:r>
                        <a:rPr lang="en-US" sz="1800" dirty="0">
                          <a:solidFill>
                            <a:schemeClr val="tx1"/>
                          </a:solidFill>
                          <a:effectLst/>
                          <a:latin typeface="Arial" panose="020B0604020202020204" pitchFamily="34" charset="0"/>
                          <a:cs typeface="Arial" panose="020B0604020202020204" pitchFamily="34" charset="0"/>
                        </a:rPr>
                        <a:t> mu: </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spcAft>
                          <a:spcPts val="1000"/>
                        </a:spcAft>
                      </a:pPr>
                      <a:r>
                        <a:rPr lang="en-US" sz="1800" dirty="0" err="1">
                          <a:solidFill>
                            <a:schemeClr val="tx1"/>
                          </a:solidFill>
                          <a:effectLst/>
                          <a:latin typeface="Arial" panose="020B0604020202020204" pitchFamily="34" charset="0"/>
                          <a:cs typeface="Arial" panose="020B0604020202020204" pitchFamily="34" charset="0"/>
                        </a:rPr>
                        <a:t>Bất</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kỳ</a:t>
                      </a:r>
                      <a:r>
                        <a:rPr lang="en-US" sz="1800" dirty="0">
                          <a:solidFill>
                            <a:schemeClr val="tx1"/>
                          </a:solidFill>
                          <a:effectLst/>
                          <a:latin typeface="Arial" panose="020B0604020202020204" pitchFamily="34" charset="0"/>
                          <a:cs typeface="Arial" panose="020B0604020202020204" pitchFamily="34" charset="0"/>
                        </a:rPr>
                        <a:t> </a:t>
                      </a:r>
                      <a:r>
                        <a:rPr lang="en-US" sz="1800" dirty="0" err="1">
                          <a:solidFill>
                            <a:schemeClr val="tx1"/>
                          </a:solidFill>
                          <a:effectLst/>
                          <a:latin typeface="Arial" panose="020B0604020202020204" pitchFamily="34" charset="0"/>
                          <a:cs typeface="Arial" panose="020B0604020202020204" pitchFamily="34" charset="0"/>
                        </a:rPr>
                        <a:t>khúm</a:t>
                      </a:r>
                      <a:r>
                        <a:rPr lang="en-US" sz="1800" dirty="0">
                          <a:solidFill>
                            <a:schemeClr val="tx1"/>
                          </a:solidFill>
                          <a:effectLst/>
                          <a:latin typeface="Arial" panose="020B0604020202020204" pitchFamily="34" charset="0"/>
                          <a:cs typeface="Arial" panose="020B0604020202020204" pitchFamily="34" charset="0"/>
                        </a:rPr>
                        <a:t> VK </a:t>
                      </a:r>
                      <a:r>
                        <a:rPr lang="en-US" sz="1800" dirty="0" err="1">
                          <a:solidFill>
                            <a:schemeClr val="tx1"/>
                          </a:solidFill>
                          <a:effectLst/>
                          <a:latin typeface="Arial" panose="020B0604020202020204" pitchFamily="34" charset="0"/>
                          <a:cs typeface="Arial" panose="020B0604020202020204" pitchFamily="34" charset="0"/>
                        </a:rPr>
                        <a:t>nào</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21792015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513653"/>
            <a:ext cx="7886700" cy="1659853"/>
          </a:xfrm>
        </p:spPr>
        <p:txBody>
          <a:bodyPr>
            <a:normAutofit/>
          </a:bodyPr>
          <a:lstStyle/>
          <a:p>
            <a:r>
              <a:rPr lang="en-US" sz="2400">
                <a:latin typeface="Arial" panose="020B0604020202020204" pitchFamily="34" charset="0"/>
                <a:cs typeface="Arial" panose="020B0604020202020204" pitchFamily="34" charset="0"/>
              </a:rPr>
              <a:t>Cấy </a:t>
            </a:r>
            <a:r>
              <a:rPr lang="en-US" sz="2400" dirty="0" err="1">
                <a:latin typeface="Arial" panose="020B0604020202020204" pitchFamily="34" charset="0"/>
                <a:cs typeface="Arial" panose="020B0604020202020204" pitchFamily="34" charset="0"/>
              </a:rPr>
              <a:t>nước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tiểu</a:t>
            </a:r>
            <a:r>
              <a:rPr lang="en-US" sz="2400">
                <a:latin typeface="Arial" panose="020B0604020202020204" pitchFamily="34" charset="0"/>
                <a:cs typeface="Arial" panose="020B0604020202020204" pitchFamily="34" charset="0"/>
              </a:rPr>
              <a:t>: Klebsiella pnemoniae 10^6 khúm</a:t>
            </a:r>
            <a:endParaRPr lang="en-US" sz="2400" dirty="0">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Kháng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đồ</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kháng</a:t>
            </a:r>
            <a:r>
              <a:rPr lang="en-US">
                <a:latin typeface="Arial" panose="020B0604020202020204" pitchFamily="34" charset="0"/>
                <a:cs typeface="Arial" panose="020B0604020202020204" pitchFamily="34" charset="0"/>
              </a:rPr>
              <a:t> thuốc</a:t>
            </a:r>
          </a:p>
          <a:p>
            <a:r>
              <a:rPr lang="en-US" sz="2400">
                <a:latin typeface="Arial" panose="020B0604020202020204" pitchFamily="34" charset="0"/>
                <a:cs typeface="Arial" panose="020B0604020202020204" pitchFamily="34" charset="0"/>
              </a:rPr>
              <a:t>Cấy máu: Klebsiella pnemoniae</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278239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A12F68-AE1A-764B-87D3-1F0F82718797}"/>
              </a:ext>
            </a:extLst>
          </p:cNvPr>
          <p:cNvSpPr txBox="1"/>
          <p:nvPr/>
        </p:nvSpPr>
        <p:spPr>
          <a:xfrm>
            <a:off x="1940094" y="978484"/>
            <a:ext cx="5263813" cy="461665"/>
          </a:xfrm>
          <a:prstGeom prst="rect">
            <a:avLst/>
          </a:prstGeom>
          <a:noFill/>
        </p:spPr>
        <p:txBody>
          <a:bodyPr wrap="none" rtlCol="0">
            <a:spAutoFit/>
          </a:bodyPr>
          <a:lstStyle/>
          <a:p>
            <a:pPr algn="ctr"/>
            <a:r>
              <a:rPr lang="en-US" sz="2400" dirty="0">
                <a:solidFill>
                  <a:srgbClr val="FF0000"/>
                </a:solidFill>
                <a:latin typeface="Arial" panose="020B0604020202020204" pitchFamily="34" charset="0"/>
                <a:cs typeface="Arial" panose="020B0604020202020204" pitchFamily="34" charset="0"/>
              </a:rPr>
              <a:t>Vi </a:t>
            </a:r>
            <a:r>
              <a:rPr lang="en-US" sz="2400" dirty="0" err="1">
                <a:solidFill>
                  <a:srgbClr val="FF0000"/>
                </a:solidFill>
                <a:latin typeface="Arial" panose="020B0604020202020204" pitchFamily="34" charset="0"/>
                <a:cs typeface="Arial" panose="020B0604020202020204" pitchFamily="34" charset="0"/>
              </a:rPr>
              <a:t>khuẩn</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gây</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bệnh</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theo</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thể</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lâm</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sàng</a:t>
            </a:r>
            <a:endParaRPr lang="en-US" sz="2400" dirty="0">
              <a:solidFill>
                <a:srgbClr val="FF0000"/>
              </a:solidFill>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C0DB6F72-9BD6-5949-8519-7AFFA8273D67}"/>
              </a:ext>
            </a:extLst>
          </p:cNvPr>
          <p:cNvGraphicFramePr>
            <a:graphicFrameLocks noGrp="1"/>
          </p:cNvGraphicFramePr>
          <p:nvPr/>
        </p:nvGraphicFramePr>
        <p:xfrm>
          <a:off x="163286" y="1664070"/>
          <a:ext cx="8828316" cy="4732020"/>
        </p:xfrm>
        <a:graphic>
          <a:graphicData uri="http://schemas.openxmlformats.org/drawingml/2006/table">
            <a:tbl>
              <a:tblPr firstRow="1" bandRow="1">
                <a:tableStyleId>{5940675A-B579-460E-94D1-54222C63F5DA}</a:tableStyleId>
              </a:tblPr>
              <a:tblGrid>
                <a:gridCol w="2188029">
                  <a:extLst>
                    <a:ext uri="{9D8B030D-6E8A-4147-A177-3AD203B41FA5}">
                      <a16:colId xmlns:a16="http://schemas.microsoft.com/office/drawing/2014/main" val="1991723421"/>
                    </a:ext>
                  </a:extLst>
                </a:gridCol>
                <a:gridCol w="2035927">
                  <a:extLst>
                    <a:ext uri="{9D8B030D-6E8A-4147-A177-3AD203B41FA5}">
                      <a16:colId xmlns:a16="http://schemas.microsoft.com/office/drawing/2014/main" val="2804824102"/>
                    </a:ext>
                  </a:extLst>
                </a:gridCol>
                <a:gridCol w="1606463">
                  <a:extLst>
                    <a:ext uri="{9D8B030D-6E8A-4147-A177-3AD203B41FA5}">
                      <a16:colId xmlns:a16="http://schemas.microsoft.com/office/drawing/2014/main" val="2112520298"/>
                    </a:ext>
                  </a:extLst>
                </a:gridCol>
                <a:gridCol w="958241">
                  <a:extLst>
                    <a:ext uri="{9D8B030D-6E8A-4147-A177-3AD203B41FA5}">
                      <a16:colId xmlns:a16="http://schemas.microsoft.com/office/drawing/2014/main" val="2508820771"/>
                    </a:ext>
                  </a:extLst>
                </a:gridCol>
                <a:gridCol w="1117949">
                  <a:extLst>
                    <a:ext uri="{9D8B030D-6E8A-4147-A177-3AD203B41FA5}">
                      <a16:colId xmlns:a16="http://schemas.microsoft.com/office/drawing/2014/main" val="1398467200"/>
                    </a:ext>
                  </a:extLst>
                </a:gridCol>
                <a:gridCol w="921707">
                  <a:extLst>
                    <a:ext uri="{9D8B030D-6E8A-4147-A177-3AD203B41FA5}">
                      <a16:colId xmlns:a16="http://schemas.microsoft.com/office/drawing/2014/main" val="3551134240"/>
                    </a:ext>
                  </a:extLst>
                </a:gridCol>
              </a:tblGrid>
              <a:tr h="480060">
                <a:tc>
                  <a:txBody>
                    <a:bodyPr/>
                    <a:lstStyle/>
                    <a:p>
                      <a:pPr algn="ctr"/>
                      <a:r>
                        <a:rPr lang="en-US" sz="1400" dirty="0">
                          <a:latin typeface="Arial" panose="020B0604020202020204" pitchFamily="34" charset="0"/>
                          <a:cs typeface="Arial" panose="020B0604020202020204" pitchFamily="34" charset="0"/>
                        </a:rPr>
                        <a:t>Vi </a:t>
                      </a:r>
                      <a:r>
                        <a:rPr lang="en-US" sz="1400" dirty="0" err="1">
                          <a:latin typeface="Arial" panose="020B0604020202020204" pitchFamily="34" charset="0"/>
                          <a:cs typeface="Arial" panose="020B0604020202020204" pitchFamily="34" charset="0"/>
                        </a:rPr>
                        <a:t>khuẩn</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err="1">
                          <a:latin typeface="Arial" panose="020B0604020202020204" pitchFamily="34" charset="0"/>
                          <a:cs typeface="Arial" panose="020B0604020202020204" pitchFamily="34" charset="0"/>
                        </a:rPr>
                        <a:t>Viêm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bàng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quang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tạp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nữ</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trẻ</a:t>
                      </a:r>
                      <a:r>
                        <a:rPr lang="en-US" sz="1400" dirty="0">
                          <a:latin typeface="Arial" panose="020B0604020202020204" pitchFamily="34" charset="0"/>
                          <a:cs typeface="Arial" panose="020B0604020202020204" pitchFamily="34" charset="0"/>
                        </a:rPr>
                        <a:t> (%)</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err="1">
                          <a:latin typeface="Arial" panose="020B0604020202020204" pitchFamily="34" charset="0"/>
                          <a:cs typeface="Arial" panose="020B0604020202020204" pitchFamily="34" charset="0"/>
                        </a:rPr>
                        <a:t>Viêm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đài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bể</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ngoại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trú</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nữ</a:t>
                      </a:r>
                      <a:r>
                        <a:rPr lang="en-US" sz="1400" dirty="0">
                          <a:latin typeface="Arial" panose="020B0604020202020204" pitchFamily="34" charset="0"/>
                          <a:cs typeface="Arial" panose="020B0604020202020204" pitchFamily="34" charset="0"/>
                        </a:rPr>
                        <a:t> (%)</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NTT: </a:t>
                      </a:r>
                      <a:r>
                        <a:rPr lang="en-US" sz="1400" dirty="0" err="1">
                          <a:latin typeface="Arial" panose="020B0604020202020204" pitchFamily="34" charset="0"/>
                          <a:cs typeface="Arial" panose="020B0604020202020204" pitchFamily="34" charset="0"/>
                        </a:rPr>
                        <a:t>nam</a:t>
                      </a:r>
                      <a:r>
                        <a:rPr lang="en-US" sz="1400" dirty="0">
                          <a:latin typeface="Arial" panose="020B0604020202020204" pitchFamily="34" charset="0"/>
                          <a:cs typeface="Arial" panose="020B0604020202020204" pitchFamily="34" charset="0"/>
                        </a:rPr>
                        <a:t> (%)</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NTT </a:t>
                      </a:r>
                      <a:r>
                        <a:rPr lang="en-US" sz="1400" dirty="0" err="1">
                          <a:latin typeface="Arial" panose="020B0604020202020204" pitchFamily="34" charset="0"/>
                          <a:cs typeface="Arial" panose="020B0604020202020204" pitchFamily="34" charset="0"/>
                        </a:rPr>
                        <a:t>nhiễm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trùng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huyết</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NTT </a:t>
                      </a:r>
                      <a:r>
                        <a:rPr lang="en-US" sz="1400" dirty="0" err="1">
                          <a:latin typeface="Arial" panose="020B0604020202020204" pitchFamily="34" charset="0"/>
                          <a:cs typeface="Arial" panose="020B0604020202020204" pitchFamily="34" charset="0"/>
                        </a:rPr>
                        <a:t>bệnh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viện</a:t>
                      </a:r>
                      <a:r>
                        <a:rPr lang="en-US" sz="1400" dirty="0">
                          <a:latin typeface="Arial" panose="020B0604020202020204" pitchFamily="34" charset="0"/>
                          <a:cs typeface="Arial" panose="020B0604020202020204" pitchFamily="34" charset="0"/>
                        </a:rPr>
                        <a:t> (%)</a:t>
                      </a:r>
                      <a:endParaRPr lang="en-US" sz="1400" dirty="0">
                        <a:solidFill>
                          <a:schemeClr val="tx1"/>
                        </a:solidFill>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2671320136"/>
                  </a:ext>
                </a:extLst>
              </a:tr>
              <a:tr h="278130">
                <a:tc gridSpan="6">
                  <a:txBody>
                    <a:bodyPr/>
                    <a:lstStyle/>
                    <a:p>
                      <a:pPr algn="ctr"/>
                      <a:r>
                        <a:rPr lang="en-US" sz="1400" dirty="0">
                          <a:latin typeface="Arial" panose="020B0604020202020204" pitchFamily="34" charset="0"/>
                          <a:cs typeface="Arial" panose="020B0604020202020204" pitchFamily="34" charset="0"/>
                        </a:rPr>
                        <a:t>VK Gram-</a:t>
                      </a:r>
                      <a:r>
                        <a:rPr lang="en-US" sz="1400" dirty="0" err="1">
                          <a:latin typeface="Arial" panose="020B0604020202020204" pitchFamily="34" charset="0"/>
                          <a:cs typeface="Arial" panose="020B0604020202020204" pitchFamily="34" charset="0"/>
                        </a:rPr>
                        <a:t>âm</a:t>
                      </a:r>
                      <a:endParaRPr lang="en-US" sz="1400" dirty="0">
                        <a:latin typeface="Arial" panose="020B0604020202020204" pitchFamily="34" charset="0"/>
                        <a:cs typeface="Arial" panose="020B0604020202020204" pitchFamily="34" charset="0"/>
                      </a:endParaRPr>
                    </a:p>
                  </a:txBody>
                  <a:tcPr marL="68580" marR="68580" marT="34290" marB="34290"/>
                </a:tc>
                <a:tc hMerge="1">
                  <a:txBody>
                    <a:bodyPr/>
                    <a:lstStyle/>
                    <a:p>
                      <a:endParaRPr lang="en-US">
                        <a:latin typeface="Arial" panose="020B0604020202020204" pitchFamily="34" charset="0"/>
                        <a:cs typeface="Arial" panose="020B0604020202020204" pitchFamily="34" charset="0"/>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113726535"/>
                  </a:ext>
                </a:extLst>
              </a:tr>
              <a:tr h="278130">
                <a:tc>
                  <a:txBody>
                    <a:bodyPr/>
                    <a:lstStyle/>
                    <a:p>
                      <a:r>
                        <a:rPr lang="en-US" sz="1400" i="1" dirty="0">
                          <a:latin typeface="Arial" panose="020B0604020202020204" pitchFamily="34" charset="0"/>
                          <a:cs typeface="Arial" panose="020B0604020202020204" pitchFamily="34" charset="0"/>
                        </a:rPr>
                        <a:t>Escherichia coli</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79</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86</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41</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54</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29</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2589747535"/>
                  </a:ext>
                </a:extLst>
              </a:tr>
              <a:tr h="278130">
                <a:tc>
                  <a:txBody>
                    <a:bodyPr/>
                    <a:lstStyle/>
                    <a:p>
                      <a:r>
                        <a:rPr lang="en-US" sz="1400" i="1" dirty="0" err="1">
                          <a:latin typeface="Arial" panose="020B0604020202020204" pitchFamily="34" charset="0"/>
                          <a:cs typeface="Arial" panose="020B0604020202020204" pitchFamily="34" charset="0"/>
                        </a:rPr>
                        <a:t>Klebsiella</a:t>
                      </a:r>
                      <a:r>
                        <a:rPr lang="en-US" sz="1400" i="1" dirty="0">
                          <a:latin typeface="Arial" panose="020B0604020202020204" pitchFamily="34" charset="0"/>
                          <a:cs typeface="Arial" panose="020B0604020202020204" pitchFamily="34" charset="0"/>
                        </a:rPr>
                        <a:t> pneumoniae</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3</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4</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9</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8</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2511101104"/>
                  </a:ext>
                </a:extLst>
              </a:tr>
              <a:tr h="278130">
                <a:tc>
                  <a:txBody>
                    <a:bodyPr/>
                    <a:lstStyle/>
                    <a:p>
                      <a:r>
                        <a:rPr lang="en-US" sz="1400" i="1" dirty="0">
                          <a:latin typeface="Arial" panose="020B0604020202020204" pitchFamily="34" charset="0"/>
                          <a:cs typeface="Arial" panose="020B0604020202020204" pitchFamily="34" charset="0"/>
                        </a:rPr>
                        <a:t>Proteus</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2</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6</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8</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4</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3873482653"/>
                  </a:ext>
                </a:extLst>
              </a:tr>
              <a:tr h="278130">
                <a:tc>
                  <a:txBody>
                    <a:bodyPr/>
                    <a:lstStyle/>
                    <a:p>
                      <a:r>
                        <a:rPr lang="en-US" sz="1400" i="1" dirty="0">
                          <a:latin typeface="Arial" panose="020B0604020202020204" pitchFamily="34" charset="0"/>
                          <a:cs typeface="Arial" panose="020B0604020202020204" pitchFamily="34" charset="0"/>
                        </a:rPr>
                        <a:t>Enterobacter</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0</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0</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2</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4</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3480804856"/>
                  </a:ext>
                </a:extLst>
              </a:tr>
              <a:tr h="278130">
                <a:tc>
                  <a:txBody>
                    <a:bodyPr/>
                    <a:lstStyle/>
                    <a:p>
                      <a:r>
                        <a:rPr lang="en-US" sz="1400" i="1" dirty="0">
                          <a:latin typeface="Arial" panose="020B0604020202020204" pitchFamily="34" charset="0"/>
                          <a:cs typeface="Arial" panose="020B0604020202020204" pitchFamily="34" charset="0"/>
                        </a:rPr>
                        <a:t>Pseudomonas aeruginosa</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0</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0</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NS</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3</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9</a:t>
                      </a:r>
                    </a:p>
                  </a:txBody>
                  <a:tcPr marL="68580" marR="68580" marT="34290" marB="34290"/>
                </a:tc>
                <a:extLst>
                  <a:ext uri="{0D108BD9-81ED-4DB2-BD59-A6C34878D82A}">
                    <a16:rowId xmlns:a16="http://schemas.microsoft.com/office/drawing/2014/main" val="519523367"/>
                  </a:ext>
                </a:extLst>
              </a:tr>
              <a:tr h="274320">
                <a:tc gridSpan="6">
                  <a:txBody>
                    <a:bodyPr/>
                    <a:lstStyle/>
                    <a:p>
                      <a:pPr algn="ctr"/>
                      <a:r>
                        <a:rPr lang="en-US" sz="1400" i="0" dirty="0">
                          <a:latin typeface="Arial" panose="020B0604020202020204" pitchFamily="34" charset="0"/>
                          <a:cs typeface="Arial" panose="020B0604020202020204" pitchFamily="34" charset="0"/>
                        </a:rPr>
                        <a:t>VK Gram-</a:t>
                      </a:r>
                      <a:r>
                        <a:rPr lang="en-US" sz="1400" i="0" dirty="0" err="1">
                          <a:latin typeface="Arial" panose="020B0604020202020204" pitchFamily="34" charset="0"/>
                          <a:cs typeface="Arial" panose="020B0604020202020204" pitchFamily="34" charset="0"/>
                        </a:rPr>
                        <a:t>dương</a:t>
                      </a:r>
                      <a:endParaRPr lang="en-US" sz="1400" i="0" dirty="0">
                        <a:latin typeface="Arial" panose="020B0604020202020204" pitchFamily="34" charset="0"/>
                        <a:cs typeface="Arial" panose="020B0604020202020204" pitchFamily="34" charset="0"/>
                      </a:endParaRPr>
                    </a:p>
                  </a:txBody>
                  <a:tcPr marL="68580" marR="68580" marT="34290" marB="34290"/>
                </a:tc>
                <a:tc hMerge="1">
                  <a:txBody>
                    <a:bodyPr/>
                    <a:lstStyle/>
                    <a:p>
                      <a:endParaRPr lang="en-US" dirty="0">
                        <a:latin typeface="Arial" panose="020B0604020202020204" pitchFamily="34" charset="0"/>
                        <a:cs typeface="Arial" panose="020B0604020202020204" pitchFamily="34" charset="0"/>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a:endParaRPr lang="en-US" i="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199892112"/>
                  </a:ext>
                </a:extLst>
              </a:tr>
              <a:tr h="480060">
                <a:tc>
                  <a:txBody>
                    <a:bodyPr/>
                    <a:lstStyle/>
                    <a:p>
                      <a:r>
                        <a:rPr lang="en-US" sz="1400" i="1" dirty="0">
                          <a:latin typeface="Arial" panose="020B0604020202020204" pitchFamily="34" charset="0"/>
                          <a:cs typeface="Arial" panose="020B0604020202020204" pitchFamily="34" charset="0"/>
                        </a:rPr>
                        <a:t>Staphylococcus saprophyticus</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11</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3</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NS</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0</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0</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4038858452"/>
                  </a:ext>
                </a:extLst>
              </a:tr>
              <a:tr h="274320">
                <a:tc>
                  <a:txBody>
                    <a:bodyPr/>
                    <a:lstStyle/>
                    <a:p>
                      <a:r>
                        <a:rPr lang="en-US" sz="1400" i="1" dirty="0">
                          <a:solidFill>
                            <a:schemeClr val="accent1">
                              <a:lumMod val="75000"/>
                            </a:schemeClr>
                          </a:solidFill>
                          <a:latin typeface="Arial" panose="020B0604020202020204" pitchFamily="34" charset="0"/>
                          <a:cs typeface="Arial" panose="020B0604020202020204" pitchFamily="34" charset="0"/>
                        </a:rPr>
                        <a:t>Staphylococcus aureus</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0</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a:solidFill>
                            <a:schemeClr val="accent1">
                              <a:lumMod val="75000"/>
                            </a:schemeClr>
                          </a:solidFill>
                          <a:latin typeface="Arial" panose="020B0604020202020204" pitchFamily="34" charset="0"/>
                          <a:cs typeface="Arial" panose="020B0604020202020204" pitchFamily="34" charset="0"/>
                        </a:rPr>
                        <a:t>13</a:t>
                      </a:r>
                    </a:p>
                  </a:txBody>
                  <a:tcPr marL="68580" marR="68580" marT="34290" marB="34290"/>
                </a:tc>
                <a:tc>
                  <a:txBody>
                    <a:bodyPr/>
                    <a:lstStyle/>
                    <a:p>
                      <a:pPr algn="ct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2301467523"/>
                  </a:ext>
                </a:extLst>
              </a:tr>
              <a:tr h="480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1" dirty="0">
                          <a:latin typeface="Arial" panose="020B0604020202020204" pitchFamily="34" charset="0"/>
                          <a:cs typeface="Arial" panose="020B0604020202020204" pitchFamily="34" charset="0"/>
                        </a:rPr>
                        <a:t>Staphylococcus not aureus</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0</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0</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5</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1</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5</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866890812"/>
                  </a:ext>
                </a:extLst>
              </a:tr>
              <a:tr h="274320">
                <a:tc>
                  <a:txBody>
                    <a:bodyPr/>
                    <a:lstStyle/>
                    <a:p>
                      <a:r>
                        <a:rPr lang="en-US" sz="1400" i="1" dirty="0">
                          <a:latin typeface="Arial" panose="020B0604020202020204" pitchFamily="34" charset="0"/>
                          <a:cs typeface="Arial" panose="020B0604020202020204" pitchFamily="34" charset="0"/>
                        </a:rPr>
                        <a:t>Enterococci</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2</a:t>
                      </a:r>
                    </a:p>
                  </a:txBody>
                  <a:tcPr marL="68580" marR="68580" marT="34290" marB="34290"/>
                </a:tc>
                <a:tc>
                  <a:txBody>
                    <a:bodyPr/>
                    <a:lstStyle/>
                    <a:p>
                      <a:pPr algn="ctr"/>
                      <a:r>
                        <a:rPr lang="en-US" sz="1400">
                          <a:latin typeface="Arial" panose="020B0604020202020204" pitchFamily="34" charset="0"/>
                          <a:cs typeface="Arial" panose="020B0604020202020204" pitchFamily="34" charset="0"/>
                        </a:rPr>
                        <a:t>0</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5</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6</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a:latin typeface="Arial" panose="020B0604020202020204" pitchFamily="34" charset="0"/>
                          <a:cs typeface="Arial" panose="020B0604020202020204" pitchFamily="34" charset="0"/>
                        </a:rPr>
                        <a:t>13</a:t>
                      </a:r>
                      <a:endParaRPr lang="en-US" sz="1400" dirty="0">
                        <a:latin typeface="Arial" panose="020B0604020202020204" pitchFamily="34" charset="0"/>
                        <a:cs typeface="Arial" panose="020B0604020202020204" pitchFamily="34" charset="0"/>
                      </a:endParaRPr>
                    </a:p>
                  </a:txBody>
                  <a:tcPr marL="68580" marR="68580" marT="34290" marB="34290"/>
                </a:tc>
                <a:extLst>
                  <a:ext uri="{0D108BD9-81ED-4DB2-BD59-A6C34878D82A}">
                    <a16:rowId xmlns:a16="http://schemas.microsoft.com/office/drawing/2014/main" val="616962003"/>
                  </a:ext>
                </a:extLst>
              </a:tr>
              <a:tr h="274320">
                <a:tc>
                  <a:txBody>
                    <a:bodyPr/>
                    <a:lstStyle/>
                    <a:p>
                      <a:r>
                        <a:rPr lang="en-US" sz="1400" dirty="0">
                          <a:latin typeface="Arial" panose="020B0604020202020204" pitchFamily="34" charset="0"/>
                          <a:cs typeface="Arial" panose="020B0604020202020204" pitchFamily="34" charset="0"/>
                        </a:rPr>
                        <a:t>NT </a:t>
                      </a:r>
                      <a:r>
                        <a:rPr lang="en-US" sz="1400" dirty="0" err="1">
                          <a:latin typeface="Arial" panose="020B0604020202020204" pitchFamily="34" charset="0"/>
                          <a:cs typeface="Arial" panose="020B0604020202020204" pitchFamily="34" charset="0"/>
                        </a:rPr>
                        <a:t>hỗn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hợp</a:t>
                      </a:r>
                      <a:endParaRPr lang="en-US" sz="1400" dirty="0">
                        <a:latin typeface="Arial" panose="020B0604020202020204" pitchFamily="34" charset="0"/>
                        <a:cs typeface="Arial" panose="020B0604020202020204" pitchFamily="34" charset="0"/>
                      </a:endParaRP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3</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3</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18</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2</a:t>
                      </a:r>
                    </a:p>
                  </a:txBody>
                  <a:tcPr marL="68580" marR="68580" marT="34290" marB="34290"/>
                </a:tc>
                <a:tc>
                  <a:txBody>
                    <a:bodyPr/>
                    <a:lstStyle/>
                    <a:p>
                      <a:pPr algn="ctr"/>
                      <a:r>
                        <a:rPr lang="en-US" sz="1400" dirty="0">
                          <a:latin typeface="Arial" panose="020B0604020202020204" pitchFamily="34" charset="0"/>
                          <a:cs typeface="Arial" panose="020B0604020202020204" pitchFamily="34" charset="0"/>
                        </a:rPr>
                        <a:t>NS</a:t>
                      </a:r>
                    </a:p>
                  </a:txBody>
                  <a:tcPr marL="68580" marR="68580" marT="34290" marB="34290"/>
                </a:tc>
                <a:extLst>
                  <a:ext uri="{0D108BD9-81ED-4DB2-BD59-A6C34878D82A}">
                    <a16:rowId xmlns:a16="http://schemas.microsoft.com/office/drawing/2014/main" val="310461514"/>
                  </a:ext>
                </a:extLst>
              </a:tr>
            </a:tbl>
          </a:graphicData>
        </a:graphic>
      </p:graphicFrame>
      <p:sp>
        <p:nvSpPr>
          <p:cNvPr id="4" name="Slide Number Placeholder 3">
            <a:extLst>
              <a:ext uri="{FF2B5EF4-FFF2-40B4-BE49-F238E27FC236}">
                <a16:creationId xmlns:a16="http://schemas.microsoft.com/office/drawing/2014/main" id="{CED6277C-E758-7E4D-8A40-D47E983A1C04}"/>
              </a:ext>
            </a:extLst>
          </p:cNvPr>
          <p:cNvSpPr>
            <a:spLocks noGrp="1"/>
          </p:cNvSpPr>
          <p:nvPr>
            <p:ph type="sldNum" sz="quarter" idx="12"/>
          </p:nvPr>
        </p:nvSpPr>
        <p:spPr/>
        <p:txBody>
          <a:bodyPr/>
          <a:lstStyle/>
          <a:p>
            <a:fld id="{CEA93606-2BC8-8347-96FA-13D2AD9D10A9}" type="slidenum">
              <a:rPr lang="en-US" smtClean="0"/>
              <a:t>28</a:t>
            </a:fld>
            <a:endParaRPr lang="en-US"/>
          </a:p>
        </p:txBody>
      </p:sp>
    </p:spTree>
    <p:extLst>
      <p:ext uri="{BB962C8B-B14F-4D97-AF65-F5344CB8AC3E}">
        <p14:creationId xmlns:p14="http://schemas.microsoft.com/office/powerpoint/2010/main" val="42651725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54321" y="433367"/>
          <a:ext cx="9035358" cy="5918241"/>
        </p:xfrm>
        <a:graphic>
          <a:graphicData uri="http://schemas.openxmlformats.org/drawingml/2006/table">
            <a:tbl>
              <a:tblPr/>
              <a:tblGrid>
                <a:gridCol w="9035358">
                  <a:extLst>
                    <a:ext uri="{9D8B030D-6E8A-4147-A177-3AD203B41FA5}">
                      <a16:colId xmlns:a16="http://schemas.microsoft.com/office/drawing/2014/main" val="20000"/>
                    </a:ext>
                  </a:extLst>
                </a:gridCol>
              </a:tblGrid>
              <a:tr h="920505">
                <a:tc>
                  <a:txBody>
                    <a:bodyPr/>
                    <a:lstStyle/>
                    <a:p>
                      <a:pPr algn="ctr" fontAlgn="ctr"/>
                      <a:r>
                        <a:rPr lang="en-US" sz="2400" b="1" dirty="0">
                          <a:solidFill>
                            <a:srgbClr val="C00000"/>
                          </a:solidFill>
                          <a:effectLst/>
                          <a:latin typeface="Arial" panose="020B0604020202020204" pitchFamily="34" charset="0"/>
                          <a:cs typeface="Arial" panose="020B0604020202020204" pitchFamily="34" charset="0"/>
                        </a:rPr>
                        <a:t>Multidrug-resistant gram-negative urinary tract infection</a:t>
                      </a:r>
                      <a:r>
                        <a:rPr lang="en-US" sz="2400" b="0" dirty="0">
                          <a:effectLst/>
                          <a:latin typeface="Arial" panose="020B0604020202020204" pitchFamily="34" charset="0"/>
                          <a:cs typeface="Arial" panose="020B0604020202020204" pitchFamily="34" charset="0"/>
                        </a:rPr>
                        <a:t> </a:t>
                      </a:r>
                    </a:p>
                    <a:p>
                      <a:pPr algn="ctr" fontAlgn="ctr"/>
                      <a:r>
                        <a:rPr lang="en-US" sz="2400" b="0" dirty="0">
                          <a:effectLst/>
                          <a:latin typeface="Arial" panose="020B0604020202020204" pitchFamily="34" charset="0"/>
                          <a:cs typeface="Arial" panose="020B0604020202020204" pitchFamily="34" charset="0"/>
                        </a:rPr>
                        <a:t>-  a history of any of the following in the </a:t>
                      </a:r>
                      <a:r>
                        <a:rPr lang="en-US" sz="2400" b="1" dirty="0">
                          <a:solidFill>
                            <a:srgbClr val="C00000"/>
                          </a:solidFill>
                          <a:effectLst/>
                          <a:latin typeface="Arial" panose="020B0604020202020204" pitchFamily="34" charset="0"/>
                          <a:cs typeface="Arial" panose="020B0604020202020204" pitchFamily="34" charset="0"/>
                        </a:rPr>
                        <a:t>prior three months</a:t>
                      </a:r>
                      <a:endParaRPr lang="en-US" sz="1600" b="1" dirty="0">
                        <a:solidFill>
                          <a:srgbClr val="C00000"/>
                        </a:solidFill>
                        <a:effectLst/>
                        <a:latin typeface="Arial" panose="020B0604020202020204" pitchFamily="34" charset="0"/>
                        <a:cs typeface="Arial" panose="020B0604020202020204" pitchFamily="34" charset="0"/>
                      </a:endParaRP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a:noFill/>
                    </a:lnT>
                    <a:lnB w="762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000"/>
                  </a:ext>
                </a:extLst>
              </a:tr>
              <a:tr h="525293">
                <a:tc>
                  <a:txBody>
                    <a:bodyPr/>
                    <a:lstStyle/>
                    <a:p>
                      <a:pPr fontAlgn="t">
                        <a:buFont typeface="Arial" panose="020B0604020202020204" pitchFamily="34" charset="0"/>
                        <a:buChar char="•"/>
                      </a:pP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Cấy</a:t>
                      </a:r>
                      <a:r>
                        <a:rPr lang="en-US" sz="1600" dirty="0">
                          <a:effectLst/>
                          <a:latin typeface="Arial" panose="020B0604020202020204" pitchFamily="34" charset="0"/>
                          <a:cs typeface="Arial" panose="020B0604020202020204" pitchFamily="34" charset="0"/>
                        </a:rPr>
                        <a:t> NT</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được</a:t>
                      </a:r>
                      <a:r>
                        <a:rPr lang="en-US" sz="1600" baseline="0" dirty="0">
                          <a:effectLst/>
                          <a:latin typeface="Arial" panose="020B0604020202020204" pitchFamily="34" charset="0"/>
                          <a:cs typeface="Arial" panose="020B0604020202020204" pitchFamily="34" charset="0"/>
                        </a:rPr>
                        <a:t> VK </a:t>
                      </a:r>
                      <a:r>
                        <a:rPr lang="en-US" sz="1600" baseline="0" dirty="0" err="1">
                          <a:effectLst/>
                          <a:latin typeface="Arial" panose="020B0604020202020204" pitchFamily="34" charset="0"/>
                          <a:cs typeface="Arial" panose="020B0604020202020204" pitchFamily="34" charset="0"/>
                        </a:rPr>
                        <a:t>đa</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kháng</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lần</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trước</a:t>
                      </a:r>
                      <a:r>
                        <a:rPr lang="en-US" sz="1600" baseline="0" dirty="0">
                          <a:effectLst/>
                          <a:latin typeface="Arial" panose="020B0604020202020204" pitchFamily="34" charset="0"/>
                          <a:cs typeface="Arial" panose="020B0604020202020204" pitchFamily="34" charset="0"/>
                        </a:rPr>
                        <a:t> </a:t>
                      </a:r>
                      <a:endParaRPr lang="en-US" sz="1600" dirty="0">
                        <a:effectLst/>
                        <a:latin typeface="Arial" panose="020B0604020202020204" pitchFamily="34" charset="0"/>
                        <a:cs typeface="Arial" panose="020B0604020202020204" pitchFamily="34" charset="0"/>
                      </a:endParaRP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1"/>
                  </a:ext>
                </a:extLst>
              </a:tr>
              <a:tr h="920505">
                <a:tc>
                  <a:txBody>
                    <a:bodyPr/>
                    <a:lstStyle/>
                    <a:p>
                      <a:pPr fontAlgn="t">
                        <a:buFont typeface="Arial" panose="020B0604020202020204" pitchFamily="34" charset="0"/>
                        <a:buChar char="•"/>
                      </a:pPr>
                      <a:r>
                        <a:rPr lang="en-US" sz="1600" dirty="0">
                          <a:effectLst/>
                          <a:latin typeface="Arial" panose="020B0604020202020204" pitchFamily="34" charset="0"/>
                          <a:cs typeface="Arial" panose="020B0604020202020204" pitchFamily="34" charset="0"/>
                        </a:rPr>
                        <a:t>  BN </a:t>
                      </a:r>
                      <a:r>
                        <a:rPr lang="en-US" sz="1600" dirty="0" err="1">
                          <a:effectLst/>
                          <a:latin typeface="Arial" panose="020B0604020202020204" pitchFamily="34" charset="0"/>
                          <a:cs typeface="Arial" panose="020B0604020202020204" pitchFamily="34" charset="0"/>
                        </a:rPr>
                        <a:t>nằm</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viện</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hoặc</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cơ</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sở</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chăm</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sóc</a:t>
                      </a:r>
                      <a:r>
                        <a:rPr lang="en-US" sz="1600" baseline="0" dirty="0">
                          <a:effectLst/>
                          <a:latin typeface="Arial" panose="020B0604020202020204" pitchFamily="34" charset="0"/>
                          <a:cs typeface="Arial" panose="020B0604020202020204" pitchFamily="34" charset="0"/>
                        </a:rPr>
                        <a:t> (BV, </a:t>
                      </a:r>
                      <a:r>
                        <a:rPr lang="en-US" sz="1600" baseline="0" dirty="0" err="1">
                          <a:effectLst/>
                          <a:latin typeface="Arial" panose="020B0604020202020204" pitchFamily="34" charset="0"/>
                          <a:cs typeface="Arial" panose="020B0604020202020204" pitchFamily="34" charset="0"/>
                        </a:rPr>
                        <a:t>nhà</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dưỡng</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lão</a:t>
                      </a:r>
                      <a:r>
                        <a:rPr lang="en-US" sz="1600" baseline="0" dirty="0">
                          <a:effectLst/>
                          <a:latin typeface="Arial" panose="020B0604020202020204" pitchFamily="34" charset="0"/>
                          <a:cs typeface="Arial" panose="020B0604020202020204" pitchFamily="34" charset="0"/>
                        </a:rPr>
                        <a:t>,..)</a:t>
                      </a:r>
                      <a:r>
                        <a:rPr lang="en-US" sz="1600" dirty="0">
                          <a:effectLst/>
                          <a:latin typeface="Arial" panose="020B0604020202020204" pitchFamily="34" charset="0"/>
                          <a:cs typeface="Arial" panose="020B0604020202020204" pitchFamily="34" charset="0"/>
                        </a:rPr>
                        <a:t>   </a:t>
                      </a: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2"/>
                  </a:ext>
                </a:extLst>
              </a:tr>
              <a:tr h="920505">
                <a:tc>
                  <a:txBody>
                    <a:bodyPr/>
                    <a:lstStyle/>
                    <a:p>
                      <a:pPr fontAlgn="t">
                        <a:buFont typeface="Arial" panose="020B0604020202020204" pitchFamily="34" charset="0"/>
                        <a:buChar char="•"/>
                      </a:pP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Dùng</a:t>
                      </a:r>
                      <a:r>
                        <a:rPr lang="en-US" sz="1600" baseline="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fluoroquinolone</a:t>
                      </a:r>
                      <a:r>
                        <a:rPr lang="en-US" sz="1600" dirty="0">
                          <a:effectLst/>
                          <a:latin typeface="Arial" panose="020B0604020202020204" pitchFamily="34" charset="0"/>
                          <a:cs typeface="Arial" panose="020B0604020202020204" pitchFamily="34" charset="0"/>
                        </a:rPr>
                        <a:t>, trimethoprim-</a:t>
                      </a:r>
                      <a:r>
                        <a:rPr lang="en-US" sz="1600" dirty="0" err="1">
                          <a:effectLst/>
                          <a:latin typeface="Arial" panose="020B0604020202020204" pitchFamily="34" charset="0"/>
                          <a:cs typeface="Arial" panose="020B0604020202020204" pitchFamily="34" charset="0"/>
                        </a:rPr>
                        <a:t>sulfamethoxazole,hoặc</a:t>
                      </a:r>
                      <a:r>
                        <a:rPr lang="en-US" sz="1600" dirty="0">
                          <a:effectLst/>
                          <a:latin typeface="Arial" panose="020B0604020202020204" pitchFamily="34" charset="0"/>
                          <a:cs typeface="Arial" panose="020B0604020202020204" pitchFamily="34" charset="0"/>
                        </a:rPr>
                        <a:t> broad-spectrum beta-lactam (</a:t>
                      </a:r>
                      <a:r>
                        <a:rPr lang="en-US" sz="1600" dirty="0" err="1">
                          <a:effectLst/>
                          <a:latin typeface="Arial" panose="020B0604020202020204" pitchFamily="34" charset="0"/>
                          <a:cs typeface="Arial" panose="020B0604020202020204" pitchFamily="34" charset="0"/>
                        </a:rPr>
                        <a:t>eg</a:t>
                      </a:r>
                      <a:r>
                        <a:rPr lang="en-US" sz="1600" dirty="0">
                          <a:effectLst/>
                          <a:latin typeface="Arial" panose="020B0604020202020204" pitchFamily="34" charset="0"/>
                          <a:cs typeface="Arial" panose="020B0604020202020204" pitchFamily="34" charset="0"/>
                        </a:rPr>
                        <a:t>, Cephalosporin </a:t>
                      </a:r>
                      <a:r>
                        <a:rPr lang="en-US" sz="1600" dirty="0" err="1">
                          <a:effectLst/>
                          <a:latin typeface="Arial" panose="020B0604020202020204" pitchFamily="34" charset="0"/>
                          <a:cs typeface="Arial" panose="020B0604020202020204" pitchFamily="34" charset="0"/>
                        </a:rPr>
                        <a:t>thế</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hệ</a:t>
                      </a:r>
                      <a:r>
                        <a:rPr lang="en-US" sz="1600" baseline="0" dirty="0">
                          <a:effectLst/>
                          <a:latin typeface="Arial" panose="020B0604020202020204" pitchFamily="34" charset="0"/>
                          <a:cs typeface="Arial" panose="020B0604020202020204" pitchFamily="34" charset="0"/>
                        </a:rPr>
                        <a:t> 3 </a:t>
                      </a:r>
                      <a:r>
                        <a:rPr lang="en-US" sz="1600" baseline="0" dirty="0" err="1">
                          <a:effectLst/>
                          <a:latin typeface="Arial" panose="020B0604020202020204" pitchFamily="34" charset="0"/>
                          <a:cs typeface="Arial" panose="020B0604020202020204" pitchFamily="34" charset="0"/>
                        </a:rPr>
                        <a:t>hoặc</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sau</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đó</a:t>
                      </a:r>
                      <a:r>
                        <a:rPr lang="en-US" sz="1600" baseline="0" dirty="0">
                          <a:effectLst/>
                          <a:latin typeface="Arial" panose="020B0604020202020204" pitchFamily="34" charset="0"/>
                          <a:cs typeface="Arial" panose="020B0604020202020204" pitchFamily="34" charset="0"/>
                        </a:rPr>
                        <a:t> </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ngay</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cả</a:t>
                      </a:r>
                      <a:r>
                        <a:rPr lang="en-US" sz="1600" baseline="0" dirty="0">
                          <a:effectLst/>
                          <a:latin typeface="Arial" panose="020B0604020202020204" pitchFamily="34" charset="0"/>
                          <a:cs typeface="Arial" panose="020B0604020202020204" pitchFamily="34" charset="0"/>
                        </a:rPr>
                        <a:t> 1 </a:t>
                      </a:r>
                      <a:r>
                        <a:rPr lang="en-US" sz="1600" baseline="0" dirty="0" err="1">
                          <a:effectLst/>
                          <a:latin typeface="Arial" panose="020B0604020202020204" pitchFamily="34" charset="0"/>
                          <a:cs typeface="Arial" panose="020B0604020202020204" pitchFamily="34" charset="0"/>
                        </a:rPr>
                        <a:t>liều</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dự</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phòng</a:t>
                      </a:r>
                      <a:r>
                        <a:rPr lang="en-US" sz="1600" baseline="0" dirty="0">
                          <a:effectLst/>
                          <a:latin typeface="Arial" panose="020B0604020202020204" pitchFamily="34" charset="0"/>
                          <a:cs typeface="Arial" panose="020B0604020202020204" pitchFamily="34" charset="0"/>
                        </a:rPr>
                        <a:t>: VMTN, PT TLT</a:t>
                      </a:r>
                      <a:r>
                        <a:rPr lang="en-US" sz="1600" dirty="0">
                          <a:effectLst/>
                          <a:latin typeface="Arial" panose="020B0604020202020204" pitchFamily="34" charset="0"/>
                          <a:cs typeface="Arial" panose="020B0604020202020204" pitchFamily="34" charset="0"/>
                        </a:rPr>
                        <a:t>)* </a:t>
                      </a: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3"/>
                  </a:ext>
                </a:extLst>
              </a:tr>
              <a:tr h="525293">
                <a:tc>
                  <a:txBody>
                    <a:bodyPr/>
                    <a:lstStyle/>
                    <a:p>
                      <a:pPr fontAlgn="t">
                        <a:buFont typeface="Arial" panose="020B0604020202020204" pitchFamily="34" charset="0"/>
                        <a:buChar char="•"/>
                      </a:pP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Đi</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dến</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vùng</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có</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tỉ</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lệ</a:t>
                      </a:r>
                      <a:r>
                        <a:rPr lang="en-US" sz="1600" baseline="0" dirty="0">
                          <a:effectLst/>
                          <a:latin typeface="Arial" panose="020B0604020202020204" pitchFamily="34" charset="0"/>
                          <a:cs typeface="Arial" panose="020B0604020202020204" pitchFamily="34" charset="0"/>
                        </a:rPr>
                        <a:t> VK </a:t>
                      </a:r>
                      <a:r>
                        <a:rPr lang="en-US" sz="1600" baseline="0" dirty="0" err="1">
                          <a:effectLst/>
                          <a:latin typeface="Arial" panose="020B0604020202020204" pitchFamily="34" charset="0"/>
                          <a:cs typeface="Arial" panose="020B0604020202020204" pitchFamily="34" charset="0"/>
                        </a:rPr>
                        <a:t>đa</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kháng</a:t>
                      </a:r>
                      <a:r>
                        <a:rPr lang="en-US" sz="1600" baseline="0" dirty="0">
                          <a:effectLst/>
                          <a:latin typeface="Arial" panose="020B0604020202020204" pitchFamily="34" charset="0"/>
                          <a:cs typeface="Arial" panose="020B0604020202020204" pitchFamily="34" charset="0"/>
                        </a:rPr>
                        <a:t> </a:t>
                      </a:r>
                      <a:r>
                        <a:rPr lang="en-US" sz="1600" baseline="0" dirty="0" err="1">
                          <a:effectLst/>
                          <a:latin typeface="Arial" panose="020B0604020202020204" pitchFamily="34" charset="0"/>
                          <a:cs typeface="Arial" panose="020B0604020202020204" pitchFamily="34" charset="0"/>
                        </a:rPr>
                        <a:t>cao</a:t>
                      </a:r>
                      <a:r>
                        <a:rPr lang="en-US" sz="1600" baseline="0" dirty="0">
                          <a:effectLst/>
                          <a:latin typeface="Arial" panose="020B0604020202020204" pitchFamily="34" charset="0"/>
                          <a:cs typeface="Arial" panose="020B0604020202020204" pitchFamily="34" charset="0"/>
                        </a:rPr>
                        <a:t> </a:t>
                      </a:r>
                      <a:r>
                        <a:rPr lang="en-US" sz="1600" baseline="30000" dirty="0">
                          <a:effectLst/>
                          <a:latin typeface="Arial" panose="020B0604020202020204" pitchFamily="34" charset="0"/>
                          <a:cs typeface="Arial" panose="020B0604020202020204" pitchFamily="34" charset="0"/>
                        </a:rPr>
                        <a:t>¶</a:t>
                      </a:r>
                      <a:endParaRPr lang="en-US" sz="1600" dirty="0">
                        <a:effectLst/>
                        <a:latin typeface="Arial" panose="020B0604020202020204" pitchFamily="34" charset="0"/>
                        <a:cs typeface="Arial" panose="020B0604020202020204" pitchFamily="34" charset="0"/>
                      </a:endParaRP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4"/>
                  </a:ext>
                </a:extLst>
              </a:tr>
              <a:tr h="2106140">
                <a:tc>
                  <a:txBody>
                    <a:bodyPr/>
                    <a:lstStyle/>
                    <a:p>
                      <a:pPr fontAlgn="t"/>
                      <a:r>
                        <a:rPr lang="en-US" sz="1600" dirty="0">
                          <a:effectLst/>
                          <a:latin typeface="Arial" panose="020B0604020202020204" pitchFamily="34" charset="0"/>
                          <a:cs typeface="Arial" panose="020B0604020202020204" pitchFamily="34" charset="0"/>
                        </a:rPr>
                        <a:t>NOTE: The predictive value of these risk factors for multidrug-resistant gram-negative urinary tract infections has not been systematically evaluated. In particular, the time interval since these exposures is not well validated. The threshold for empirically covering a multidrug-resistant infection varies with the severity of infection, with a lower threshold warranted for more severe disease.</a:t>
                      </a:r>
                    </a:p>
                    <a:p>
                      <a:pPr fontAlgn="t"/>
                      <a:endParaRPr lang="en-US" sz="1600" dirty="0">
                        <a:effectLst/>
                        <a:latin typeface="Arial" panose="020B0604020202020204" pitchFamily="34" charset="0"/>
                        <a:cs typeface="Arial" panose="020B0604020202020204" pitchFamily="34" charset="0"/>
                      </a:endParaRPr>
                    </a:p>
                    <a:p>
                      <a:pPr fontAlgn="t"/>
                      <a:r>
                        <a:rPr lang="en-US" sz="1800" baseline="30000" dirty="0">
                          <a:effectLst/>
                          <a:latin typeface="Arial" panose="020B0604020202020204" pitchFamily="34" charset="0"/>
                          <a:cs typeface="Arial" panose="020B0604020202020204" pitchFamily="34" charset="0"/>
                        </a:rPr>
                        <a:t>¶</a:t>
                      </a:r>
                      <a:r>
                        <a:rPr lang="es-ES" sz="1800" b="0" i="0" kern="1200" dirty="0">
                          <a:solidFill>
                            <a:schemeClr val="tx1"/>
                          </a:solidFill>
                          <a:effectLst/>
                          <a:latin typeface="Arial" panose="020B0604020202020204" pitchFamily="34" charset="0"/>
                          <a:ea typeface="+mn-ea"/>
                          <a:cs typeface="Arial" panose="020B0604020202020204" pitchFamily="34" charset="0"/>
                        </a:rPr>
                        <a:t>:India, Israel, </a:t>
                      </a:r>
                      <a:r>
                        <a:rPr lang="es-ES" sz="1800" b="0" i="0" kern="1200" dirty="0" err="1">
                          <a:solidFill>
                            <a:schemeClr val="tx1"/>
                          </a:solidFill>
                          <a:effectLst/>
                          <a:latin typeface="Arial" panose="020B0604020202020204" pitchFamily="34" charset="0"/>
                          <a:ea typeface="+mn-ea"/>
                          <a:cs typeface="Arial" panose="020B0604020202020204" pitchFamily="34" charset="0"/>
                        </a:rPr>
                        <a:t>Spain</a:t>
                      </a:r>
                      <a:r>
                        <a:rPr lang="es-ES" sz="1800" b="0" i="0" kern="1200" dirty="0">
                          <a:solidFill>
                            <a:schemeClr val="tx1"/>
                          </a:solidFill>
                          <a:effectLst/>
                          <a:latin typeface="Arial" panose="020B0604020202020204" pitchFamily="34" charset="0"/>
                          <a:ea typeface="+mn-ea"/>
                          <a:cs typeface="Arial" panose="020B0604020202020204" pitchFamily="34" charset="0"/>
                        </a:rPr>
                        <a:t>, and </a:t>
                      </a:r>
                      <a:r>
                        <a:rPr lang="es-ES" sz="1800" b="0" i="0" kern="1200" dirty="0" err="1">
                          <a:solidFill>
                            <a:schemeClr val="tx1"/>
                          </a:solidFill>
                          <a:effectLst/>
                          <a:latin typeface="Arial" panose="020B0604020202020204" pitchFamily="34" charset="0"/>
                          <a:ea typeface="+mn-ea"/>
                          <a:cs typeface="Arial" panose="020B0604020202020204" pitchFamily="34" charset="0"/>
                        </a:rPr>
                        <a:t>Mexico</a:t>
                      </a:r>
                      <a:r>
                        <a:rPr lang="es-ES" sz="1800" b="0" i="0" kern="1200" dirty="0">
                          <a:solidFill>
                            <a:schemeClr val="tx1"/>
                          </a:solidFill>
                          <a:effectLst/>
                          <a:latin typeface="Arial" panose="020B0604020202020204" pitchFamily="34" charset="0"/>
                          <a:ea typeface="+mn-ea"/>
                          <a:cs typeface="Arial" panose="020B0604020202020204" pitchFamily="34" charset="0"/>
                        </a:rPr>
                        <a:t>: </a:t>
                      </a:r>
                      <a:r>
                        <a:rPr lang="es-ES" sz="1800" b="0" i="0" kern="1200" dirty="0" err="1">
                          <a:solidFill>
                            <a:schemeClr val="tx1"/>
                          </a:solidFill>
                          <a:effectLst/>
                          <a:latin typeface="Arial" panose="020B0604020202020204" pitchFamily="34" charset="0"/>
                          <a:ea typeface="+mn-ea"/>
                          <a:cs typeface="Arial" panose="020B0604020202020204" pitchFamily="34" charset="0"/>
                        </a:rPr>
                        <a:t>high</a:t>
                      </a:r>
                      <a:r>
                        <a:rPr lang="es-ES" sz="1800" b="0" i="0" kern="1200" baseline="0" dirty="0">
                          <a:solidFill>
                            <a:schemeClr val="tx1"/>
                          </a:solidFill>
                          <a:effectLst/>
                          <a:latin typeface="Arial" panose="020B0604020202020204" pitchFamily="34" charset="0"/>
                          <a:ea typeface="+mn-ea"/>
                          <a:cs typeface="Arial" panose="020B0604020202020204" pitchFamily="34" charset="0"/>
                        </a:rPr>
                        <a:t> </a:t>
                      </a:r>
                      <a:r>
                        <a:rPr lang="es-ES" sz="1800" b="0" i="0" kern="1200" baseline="0" dirty="0" err="1">
                          <a:solidFill>
                            <a:schemeClr val="tx1"/>
                          </a:solidFill>
                          <a:effectLst/>
                          <a:latin typeface="Arial" panose="020B0604020202020204" pitchFamily="34" charset="0"/>
                          <a:ea typeface="+mn-ea"/>
                          <a:cs typeface="Arial" panose="020B0604020202020204" pitchFamily="34" charset="0"/>
                        </a:rPr>
                        <a:t>rate</a:t>
                      </a:r>
                      <a:endParaRPr lang="en-US" sz="1600" dirty="0">
                        <a:effectLst/>
                        <a:latin typeface="Arial" panose="020B0604020202020204" pitchFamily="34" charset="0"/>
                        <a:cs typeface="Arial" panose="020B0604020202020204" pitchFamily="34" charset="0"/>
                      </a:endParaRPr>
                    </a:p>
                  </a:txBody>
                  <a:tcPr marL="80258" marR="80258" marT="40129" marB="4012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58961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92250"/>
            <a:ext cx="7886700" cy="1325563"/>
          </a:xfrm>
        </p:spPr>
        <p:txBody>
          <a:bodyPr/>
          <a:lstStyle/>
          <a:p>
            <a:r>
              <a:rPr lang="en-US" b="1" dirty="0" err="1">
                <a:solidFill>
                  <a:srgbClr val="C00000"/>
                </a:solidFill>
                <a:latin typeface="Arial" panose="020B0604020202020204" pitchFamily="34" charset="0"/>
                <a:cs typeface="Arial" panose="020B0604020202020204" pitchFamily="34" charset="0"/>
              </a:rPr>
              <a:t>Đặc</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tính</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cơn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đau</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của</a:t>
            </a:r>
            <a:r>
              <a:rPr lang="en-US" b="1" dirty="0">
                <a:solidFill>
                  <a:srgbClr val="C00000"/>
                </a:solidFill>
                <a:latin typeface="Arial" panose="020B0604020202020204" pitchFamily="34" charset="0"/>
                <a:cs typeface="Arial" panose="020B0604020202020204" pitchFamily="34" charset="0"/>
              </a:rPr>
              <a:t> BN?</a:t>
            </a:r>
          </a:p>
        </p:txBody>
      </p:sp>
      <p:sp>
        <p:nvSpPr>
          <p:cNvPr id="3" name="Content Placeholder 2"/>
          <p:cNvSpPr>
            <a:spLocks noGrp="1"/>
          </p:cNvSpPr>
          <p:nvPr>
            <p:ph idx="1"/>
          </p:nvPr>
        </p:nvSpPr>
        <p:spPr>
          <a:xfrm>
            <a:off x="628650" y="3138059"/>
            <a:ext cx="7886700" cy="1614132"/>
          </a:xfrm>
        </p:spPr>
        <p:txBody>
          <a:bodyPr/>
          <a:lstStyle/>
          <a:p>
            <a:r>
              <a:rPr lang="en-US">
                <a:latin typeface="Arial" panose="020B0604020202020204" pitchFamily="34" charset="0"/>
                <a:cs typeface="Arial" panose="020B0604020202020204" pitchFamily="34" charset="0"/>
              </a:rPr>
              <a:t>Cần khai thác thêm tính chất cơn đau?</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789873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8871" t="26514" r="14576" b="19591"/>
          <a:stretch/>
        </p:blipFill>
        <p:spPr>
          <a:xfrm rot="5400000">
            <a:off x="-449779" y="1164398"/>
            <a:ext cx="6336734" cy="4529203"/>
          </a:xfrm>
          <a:prstGeom prst="rect">
            <a:avLst/>
          </a:prstGeom>
        </p:spPr>
      </p:pic>
      <p:sp>
        <p:nvSpPr>
          <p:cNvPr id="5" name="Rectangle 4"/>
          <p:cNvSpPr/>
          <p:nvPr/>
        </p:nvSpPr>
        <p:spPr>
          <a:xfrm>
            <a:off x="5206701" y="260632"/>
            <a:ext cx="3765177" cy="3354765"/>
          </a:xfrm>
          <a:prstGeom prst="rect">
            <a:avLst/>
          </a:prstGeom>
        </p:spPr>
        <p:txBody>
          <a:bodyPr wrap="square">
            <a:spAutoFit/>
          </a:bodyPr>
          <a:lstStyle/>
          <a:p>
            <a:pPr indent="180340" algn="just">
              <a:lnSpc>
                <a:spcPct val="150000"/>
              </a:lnSpc>
              <a:spcBef>
                <a:spcPts val="600"/>
              </a:spcBef>
              <a:spcAft>
                <a:spcPts val="0"/>
              </a:spcAft>
            </a:pPr>
            <a:r>
              <a:rPr lang="vi-VN" b="1" dirty="0">
                <a:solidFill>
                  <a:srgbClr val="C00000"/>
                </a:solidFill>
                <a:effectLst/>
                <a:ea typeface="Calibri" panose="020F0502020204030204" pitchFamily="34" charset="0"/>
                <a:cs typeface="Times New Roman" panose="02020603050405020304" pitchFamily="18" charset="0"/>
              </a:rPr>
              <a:t>Tổng phân tích nước tiểu</a:t>
            </a:r>
            <a:endParaRPr lang="en-US" b="1" dirty="0">
              <a:solidFill>
                <a:srgbClr val="C00000"/>
              </a:solidFill>
              <a:effectLst/>
              <a:ea typeface="Calibri" panose="020F0502020204030204" pitchFamily="34" charset="0"/>
              <a:cs typeface="Times New Roman" panose="02020603050405020304" pitchFamily="18" charset="0"/>
            </a:endParaRPr>
          </a:p>
          <a:p>
            <a:pPr marL="342900" lvl="0" indent="-342900" algn="just">
              <a:spcBef>
                <a:spcPts val="600"/>
              </a:spcBef>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SG: 1010</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Urobilinogen: norm</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Glucose: (-)</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Ketone: (-)</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Leukocytes: 75 WBC/uL</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Bilirubin: (-)</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Protein: (</a:t>
            </a:r>
            <a:r>
              <a:rPr lang="en-US" dirty="0">
                <a:solidFill>
                  <a:srgbClr val="000000"/>
                </a:solidFill>
                <a:effectLst/>
                <a:ea typeface="Calibri" panose="020F0502020204030204" pitchFamily="34" charset="0"/>
                <a:cs typeface="Symbol" panose="05050102010706020507" pitchFamily="18" charset="2"/>
              </a:rPr>
              <a:t>+10</a:t>
            </a:r>
            <a:r>
              <a:rPr lang="vi-VN" dirty="0">
                <a:solidFill>
                  <a:srgbClr val="000000"/>
                </a:solidFill>
                <a:effectLst/>
                <a:ea typeface="Calibri" panose="020F0502020204030204" pitchFamily="34" charset="0"/>
                <a:cs typeface="Symbol" panose="05050102010706020507" pitchFamily="18" charset="2"/>
              </a:rPr>
              <a:t>)</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Nitrite: (-)</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pH: 5.5</a:t>
            </a:r>
            <a:endParaRPr lang="en-US" dirty="0">
              <a:solidFill>
                <a:srgbClr val="000000"/>
              </a:solidFill>
              <a:effectLst/>
              <a:ea typeface="Calibri" panose="020F0502020204030204" pitchFamily="34" charset="0"/>
              <a:cs typeface="Symbol" panose="05050102010706020507" pitchFamily="18" charset="2"/>
            </a:endParaRPr>
          </a:p>
          <a:p>
            <a:pPr marL="342900" lvl="0" indent="-342900" algn="just">
              <a:spcAft>
                <a:spcPts val="0"/>
              </a:spcAft>
              <a:buFont typeface="Symbol" panose="05050102010706020507" pitchFamily="18" charset="2"/>
              <a:buChar char=""/>
            </a:pPr>
            <a:r>
              <a:rPr lang="vi-VN" dirty="0">
                <a:solidFill>
                  <a:srgbClr val="000000"/>
                </a:solidFill>
                <a:effectLst/>
                <a:ea typeface="Calibri" panose="020F0502020204030204" pitchFamily="34" charset="0"/>
                <a:cs typeface="Symbol" panose="05050102010706020507" pitchFamily="18" charset="2"/>
              </a:rPr>
              <a:t>Blood: (</a:t>
            </a:r>
            <a:r>
              <a:rPr lang="en-US" dirty="0">
                <a:solidFill>
                  <a:srgbClr val="000000"/>
                </a:solidFill>
                <a:effectLst/>
                <a:ea typeface="Calibri" panose="020F0502020204030204" pitchFamily="34" charset="0"/>
                <a:cs typeface="Symbol" panose="05050102010706020507" pitchFamily="18" charset="2"/>
              </a:rPr>
              <a:t>+10</a:t>
            </a:r>
            <a:r>
              <a:rPr lang="vi-VN" dirty="0">
                <a:solidFill>
                  <a:srgbClr val="000000"/>
                </a:solidFill>
                <a:effectLst/>
                <a:ea typeface="Calibri" panose="020F0502020204030204" pitchFamily="34" charset="0"/>
                <a:cs typeface="Symbol" panose="05050102010706020507" pitchFamily="18" charset="2"/>
              </a:rPr>
              <a:t>)</a:t>
            </a:r>
            <a:endParaRPr lang="en-US" dirty="0">
              <a:solidFill>
                <a:srgbClr val="000000"/>
              </a:solidFill>
              <a:effectLst/>
              <a:ea typeface="Calibri" panose="020F0502020204030204" pitchFamily="34" charset="0"/>
              <a:cs typeface="Symbol" panose="05050102010706020507" pitchFamily="18" charset="2"/>
            </a:endParaRPr>
          </a:p>
        </p:txBody>
      </p:sp>
      <p:graphicFrame>
        <p:nvGraphicFramePr>
          <p:cNvPr id="6" name="Table 5"/>
          <p:cNvGraphicFramePr>
            <a:graphicFrameLocks noGrp="1"/>
          </p:cNvGraphicFramePr>
          <p:nvPr>
            <p:extLst>
              <p:ext uri="{D42A27DB-BD31-4B8C-83A1-F6EECF244321}">
                <p14:modId xmlns:p14="http://schemas.microsoft.com/office/powerpoint/2010/main" val="2638858674"/>
              </p:ext>
            </p:extLst>
          </p:nvPr>
        </p:nvGraphicFramePr>
        <p:xfrm>
          <a:off x="5389581" y="4163285"/>
          <a:ext cx="3313353" cy="914566"/>
        </p:xfrm>
        <a:graphic>
          <a:graphicData uri="http://schemas.openxmlformats.org/drawingml/2006/table">
            <a:tbl>
              <a:tblPr firstRow="1" firstCol="1" bandRow="1">
                <a:tableStyleId>{5C22544A-7EE6-4342-B048-85BDC9FD1C3A}</a:tableStyleId>
              </a:tblPr>
              <a:tblGrid>
                <a:gridCol w="1362801">
                  <a:extLst>
                    <a:ext uri="{9D8B030D-6E8A-4147-A177-3AD203B41FA5}">
                      <a16:colId xmlns:a16="http://schemas.microsoft.com/office/drawing/2014/main" val="20000"/>
                    </a:ext>
                  </a:extLst>
                </a:gridCol>
                <a:gridCol w="975276">
                  <a:extLst>
                    <a:ext uri="{9D8B030D-6E8A-4147-A177-3AD203B41FA5}">
                      <a16:colId xmlns:a16="http://schemas.microsoft.com/office/drawing/2014/main" val="20001"/>
                    </a:ext>
                  </a:extLst>
                </a:gridCol>
                <a:gridCol w="975276">
                  <a:extLst>
                    <a:ext uri="{9D8B030D-6E8A-4147-A177-3AD203B41FA5}">
                      <a16:colId xmlns:a16="http://schemas.microsoft.com/office/drawing/2014/main" val="20002"/>
                    </a:ext>
                  </a:extLst>
                </a:gridCol>
              </a:tblGrid>
              <a:tr h="457283">
                <a:tc>
                  <a:txBody>
                    <a:bodyPr/>
                    <a:lstStyle/>
                    <a:p>
                      <a:pPr indent="180340" algn="just">
                        <a:lnSpc>
                          <a:spcPct val="100000"/>
                        </a:lnSpc>
                        <a:spcBef>
                          <a:spcPts val="0"/>
                        </a:spcBef>
                        <a:spcAft>
                          <a:spcPts val="0"/>
                        </a:spcAft>
                      </a:pP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Ngày</a:t>
                      </a:r>
                      <a:r>
                        <a:rPr lang="en-US" sz="1600" baseline="0">
                          <a:solidFill>
                            <a:schemeClr val="tx1"/>
                          </a:solidFill>
                          <a:effectLst/>
                          <a:latin typeface="Arial" panose="020B0604020202020204" pitchFamily="34" charset="0"/>
                          <a:ea typeface="Calibri" panose="020F0502020204030204" pitchFamily="34" charset="0"/>
                          <a:cs typeface="Arial" panose="020B0604020202020204" pitchFamily="34" charset="0"/>
                        </a:rPr>
                        <a:t> VN</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Ngày</a:t>
                      </a:r>
                      <a:r>
                        <a:rPr lang="en-US" sz="1600" baseline="0">
                          <a:solidFill>
                            <a:schemeClr val="tx1"/>
                          </a:solidFill>
                          <a:effectLst/>
                          <a:latin typeface="Arial" panose="020B0604020202020204" pitchFamily="34" charset="0"/>
                          <a:ea typeface="Calibri" panose="020F0502020204030204" pitchFamily="34" charset="0"/>
                          <a:cs typeface="Arial" panose="020B0604020202020204" pitchFamily="34" charset="0"/>
                        </a:rPr>
                        <a:t> 3</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57283">
                <a:tc>
                  <a:txBody>
                    <a:bodyPr/>
                    <a:lstStyle/>
                    <a:p>
                      <a:pPr indent="0" algn="just">
                        <a:lnSpc>
                          <a:spcPct val="100000"/>
                        </a:lnSpc>
                        <a:spcBef>
                          <a:spcPts val="0"/>
                        </a:spcBef>
                        <a:spcAft>
                          <a:spcPts val="0"/>
                        </a:spcAft>
                      </a:pPr>
                      <a:r>
                        <a:rPr lang="vi-VN" sz="1600" dirty="0">
                          <a:solidFill>
                            <a:srgbClr val="C00000"/>
                          </a:solidFill>
                          <a:effectLst/>
                          <a:latin typeface="Arial" panose="020B0604020202020204" pitchFamily="34" charset="0"/>
                          <a:cs typeface="Arial" panose="020B0604020202020204" pitchFamily="34" charset="0"/>
                        </a:rPr>
                        <a:t>CRP (mg/L)</a:t>
                      </a:r>
                      <a:endParaRPr lang="en-US" sz="1600" dirty="0">
                        <a:solidFill>
                          <a:srgbClr val="C0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vi-VN" sz="1600">
                          <a:solidFill>
                            <a:schemeClr val="tx1"/>
                          </a:solidFill>
                          <a:effectLst/>
                          <a:latin typeface="Arial" panose="020B0604020202020204" pitchFamily="34" charset="0"/>
                          <a:cs typeface="Arial" panose="020B0604020202020204" pitchFamily="34" charset="0"/>
                        </a:rPr>
                        <a:t>157</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60</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7944274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08924934"/>
              </p:ext>
            </p:extLst>
          </p:nvPr>
        </p:nvGraphicFramePr>
        <p:xfrm>
          <a:off x="247426" y="666973"/>
          <a:ext cx="4496696" cy="3757273"/>
        </p:xfrm>
        <a:graphic>
          <a:graphicData uri="http://schemas.openxmlformats.org/drawingml/2006/table">
            <a:tbl>
              <a:tblPr firstRow="1" firstCol="1" bandRow="1">
                <a:tableStyleId>{5C22544A-7EE6-4342-B048-85BDC9FD1C3A}</a:tableStyleId>
              </a:tblPr>
              <a:tblGrid>
                <a:gridCol w="1849518">
                  <a:extLst>
                    <a:ext uri="{9D8B030D-6E8A-4147-A177-3AD203B41FA5}">
                      <a16:colId xmlns:a16="http://schemas.microsoft.com/office/drawing/2014/main" val="20000"/>
                    </a:ext>
                  </a:extLst>
                </a:gridCol>
                <a:gridCol w="1323589">
                  <a:extLst>
                    <a:ext uri="{9D8B030D-6E8A-4147-A177-3AD203B41FA5}">
                      <a16:colId xmlns:a16="http://schemas.microsoft.com/office/drawing/2014/main" val="20001"/>
                    </a:ext>
                  </a:extLst>
                </a:gridCol>
                <a:gridCol w="1323589">
                  <a:extLst>
                    <a:ext uri="{9D8B030D-6E8A-4147-A177-3AD203B41FA5}">
                      <a16:colId xmlns:a16="http://schemas.microsoft.com/office/drawing/2014/main" val="20002"/>
                    </a:ext>
                  </a:extLst>
                </a:gridCol>
              </a:tblGrid>
              <a:tr h="457283">
                <a:tc>
                  <a:txBody>
                    <a:bodyPr/>
                    <a:lstStyle/>
                    <a:p>
                      <a:pPr indent="180340" algn="just">
                        <a:lnSpc>
                          <a:spcPct val="100000"/>
                        </a:lnSpc>
                        <a:spcBef>
                          <a:spcPts val="0"/>
                        </a:spcBef>
                        <a:spcAft>
                          <a:spcPts val="0"/>
                        </a:spcAft>
                      </a:pP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Ngày</a:t>
                      </a:r>
                      <a:r>
                        <a:rPr lang="en-US" sz="1600" baseline="0">
                          <a:solidFill>
                            <a:schemeClr val="tx1"/>
                          </a:solidFill>
                          <a:effectLst/>
                          <a:latin typeface="Arial" panose="020B0604020202020204" pitchFamily="34" charset="0"/>
                          <a:ea typeface="Calibri" panose="020F0502020204030204" pitchFamily="34" charset="0"/>
                          <a:cs typeface="Arial" panose="020B0604020202020204" pitchFamily="34" charset="0"/>
                        </a:rPr>
                        <a:t> VN</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Ngày</a:t>
                      </a:r>
                      <a:r>
                        <a:rPr lang="en-US" sz="1600" baseline="0">
                          <a:solidFill>
                            <a:schemeClr val="tx1"/>
                          </a:solidFill>
                          <a:effectLst/>
                          <a:latin typeface="Arial" panose="020B0604020202020204" pitchFamily="34" charset="0"/>
                          <a:ea typeface="Calibri" panose="020F0502020204030204" pitchFamily="34" charset="0"/>
                          <a:cs typeface="Arial" panose="020B0604020202020204" pitchFamily="34" charset="0"/>
                        </a:rPr>
                        <a:t> 3</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57283">
                <a:tc>
                  <a:txBody>
                    <a:bodyPr/>
                    <a:lstStyle/>
                    <a:p>
                      <a:pPr indent="0" algn="just">
                        <a:lnSpc>
                          <a:spcPct val="100000"/>
                        </a:lnSpc>
                        <a:spcBef>
                          <a:spcPts val="0"/>
                        </a:spcBef>
                        <a:spcAft>
                          <a:spcPts val="0"/>
                        </a:spcAft>
                      </a:pPr>
                      <a:r>
                        <a:rPr lang="vi-VN" sz="1600" dirty="0">
                          <a:solidFill>
                            <a:schemeClr val="tx1"/>
                          </a:solidFill>
                          <a:effectLst/>
                          <a:latin typeface="Arial" panose="020B0604020202020204" pitchFamily="34" charset="0"/>
                          <a:cs typeface="Arial" panose="020B0604020202020204" pitchFamily="34" charset="0"/>
                        </a:rPr>
                        <a:t>BUN (mg/dL)</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89</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dirty="0">
                          <a:solidFill>
                            <a:schemeClr val="tx1"/>
                          </a:solidFill>
                          <a:effectLst/>
                          <a:latin typeface="Arial" panose="020B0604020202020204" pitchFamily="34" charset="0"/>
                          <a:cs typeface="Arial" panose="020B0604020202020204" pitchFamily="34" charset="0"/>
                        </a:rPr>
                        <a:t>40</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80821">
                <a:tc>
                  <a:txBody>
                    <a:bodyPr/>
                    <a:lstStyle/>
                    <a:p>
                      <a:pPr indent="0" algn="just">
                        <a:lnSpc>
                          <a:spcPct val="100000"/>
                        </a:lnSpc>
                        <a:spcBef>
                          <a:spcPts val="0"/>
                        </a:spcBef>
                        <a:spcAft>
                          <a:spcPts val="0"/>
                        </a:spcAft>
                      </a:pPr>
                      <a:r>
                        <a:rPr lang="vi-VN" sz="1600" dirty="0">
                          <a:solidFill>
                            <a:schemeClr val="tx1"/>
                          </a:solidFill>
                          <a:effectLst/>
                          <a:latin typeface="Arial" panose="020B0604020202020204" pitchFamily="34" charset="0"/>
                          <a:cs typeface="Arial" panose="020B0604020202020204" pitchFamily="34" charset="0"/>
                        </a:rPr>
                        <a:t>Creatinin </a:t>
                      </a:r>
                      <a:r>
                        <a:rPr lang="vi-VN" sz="1600">
                          <a:solidFill>
                            <a:schemeClr val="tx1"/>
                          </a:solidFill>
                          <a:effectLst/>
                          <a:latin typeface="Arial" panose="020B0604020202020204" pitchFamily="34" charset="0"/>
                          <a:cs typeface="Arial" panose="020B0604020202020204" pitchFamily="34" charset="0"/>
                        </a:rPr>
                        <a:t>(mg</a:t>
                      </a:r>
                      <a:r>
                        <a:rPr lang="en-US" sz="1600" baseline="0">
                          <a:solidFill>
                            <a:schemeClr val="tx1"/>
                          </a:solidFill>
                          <a:effectLst/>
                          <a:latin typeface="Arial" panose="020B0604020202020204" pitchFamily="34" charset="0"/>
                          <a:cs typeface="Arial" panose="020B0604020202020204" pitchFamily="34" charset="0"/>
                        </a:rPr>
                        <a:t> %</a:t>
                      </a:r>
                      <a:r>
                        <a:rPr lang="vi-VN" sz="1600">
                          <a:solidFill>
                            <a:schemeClr val="tx1"/>
                          </a:solidFill>
                          <a:effectLst/>
                          <a:latin typeface="Arial" panose="020B0604020202020204" pitchFamily="34" charset="0"/>
                          <a:cs typeface="Arial" panose="020B0604020202020204" pitchFamily="34" charset="0"/>
                        </a:rPr>
                        <a:t>)</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3,2</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dirty="0">
                          <a:solidFill>
                            <a:schemeClr val="tx1"/>
                          </a:solidFill>
                          <a:effectLst/>
                          <a:latin typeface="Arial" panose="020B0604020202020204" pitchFamily="34" charset="0"/>
                          <a:cs typeface="Arial" panose="020B0604020202020204" pitchFamily="34" charset="0"/>
                        </a:rPr>
                        <a:t>1.5</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57283">
                <a:tc>
                  <a:txBody>
                    <a:bodyPr/>
                    <a:lstStyle/>
                    <a:p>
                      <a:pPr indent="0" algn="just">
                        <a:lnSpc>
                          <a:spcPct val="100000"/>
                        </a:lnSpc>
                        <a:spcBef>
                          <a:spcPts val="0"/>
                        </a:spcBef>
                        <a:spcAft>
                          <a:spcPts val="0"/>
                        </a:spcAft>
                      </a:pPr>
                      <a:r>
                        <a:rPr lang="vi-VN" sz="1600">
                          <a:solidFill>
                            <a:schemeClr val="tx1"/>
                          </a:solidFill>
                          <a:effectLst/>
                          <a:latin typeface="Arial" panose="020B0604020202020204" pitchFamily="34" charset="0"/>
                          <a:cs typeface="Arial" panose="020B0604020202020204" pitchFamily="34" charset="0"/>
                        </a:rPr>
                        <a:t>Na</a:t>
                      </a:r>
                      <a:r>
                        <a:rPr lang="vi-VN" sz="1600" baseline="30000">
                          <a:solidFill>
                            <a:schemeClr val="tx1"/>
                          </a:solidFill>
                          <a:effectLst/>
                          <a:latin typeface="Arial" panose="020B0604020202020204" pitchFamily="34" charset="0"/>
                          <a:cs typeface="Arial" panose="020B0604020202020204" pitchFamily="34" charset="0"/>
                        </a:rPr>
                        <a:t>+</a:t>
                      </a:r>
                      <a:r>
                        <a:rPr lang="vi-VN" sz="1600">
                          <a:solidFill>
                            <a:schemeClr val="tx1"/>
                          </a:solidFill>
                          <a:effectLst/>
                          <a:latin typeface="Arial" panose="020B0604020202020204" pitchFamily="34" charset="0"/>
                          <a:cs typeface="Arial" panose="020B0604020202020204" pitchFamily="34" charset="0"/>
                        </a:rPr>
                        <a:t> (mmol/L)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137</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vi-VN" sz="1600">
                          <a:solidFill>
                            <a:schemeClr val="tx1"/>
                          </a:solidFill>
                          <a:effectLst/>
                          <a:latin typeface="Arial" panose="020B0604020202020204" pitchFamily="34" charset="0"/>
                          <a:cs typeface="Arial" panose="020B0604020202020204" pitchFamily="34" charset="0"/>
                        </a:rPr>
                        <a:t>13</a:t>
                      </a:r>
                      <a:r>
                        <a:rPr lang="en-US" sz="1600">
                          <a:solidFill>
                            <a:schemeClr val="tx1"/>
                          </a:solidFill>
                          <a:effectLst/>
                          <a:latin typeface="Arial" panose="020B0604020202020204" pitchFamily="34" charset="0"/>
                          <a:cs typeface="Arial" panose="020B0604020202020204" pitchFamily="34" charset="0"/>
                        </a:rPr>
                        <a:t>4</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57283">
                <a:tc>
                  <a:txBody>
                    <a:bodyPr/>
                    <a:lstStyle/>
                    <a:p>
                      <a:pPr indent="0" algn="just">
                        <a:lnSpc>
                          <a:spcPct val="100000"/>
                        </a:lnSpc>
                        <a:spcBef>
                          <a:spcPts val="0"/>
                        </a:spcBef>
                        <a:spcAft>
                          <a:spcPts val="0"/>
                        </a:spcAft>
                      </a:pPr>
                      <a:r>
                        <a:rPr lang="vi-VN" sz="1600">
                          <a:solidFill>
                            <a:schemeClr val="tx1"/>
                          </a:solidFill>
                          <a:effectLst/>
                          <a:latin typeface="Arial" panose="020B0604020202020204" pitchFamily="34" charset="0"/>
                          <a:cs typeface="Arial" panose="020B0604020202020204" pitchFamily="34" charset="0"/>
                        </a:rPr>
                        <a:t>K</a:t>
                      </a:r>
                      <a:r>
                        <a:rPr lang="vi-VN" sz="1600" baseline="30000">
                          <a:solidFill>
                            <a:schemeClr val="tx1"/>
                          </a:solidFill>
                          <a:effectLst/>
                          <a:latin typeface="Arial" panose="020B0604020202020204" pitchFamily="34" charset="0"/>
                          <a:cs typeface="Arial" panose="020B0604020202020204" pitchFamily="34" charset="0"/>
                        </a:rPr>
                        <a:t>+</a:t>
                      </a:r>
                      <a:r>
                        <a:rPr lang="vi-VN" sz="1600">
                          <a:solidFill>
                            <a:schemeClr val="tx1"/>
                          </a:solidFill>
                          <a:effectLst/>
                          <a:latin typeface="Arial" panose="020B0604020202020204" pitchFamily="34" charset="0"/>
                          <a:cs typeface="Arial" panose="020B0604020202020204" pitchFamily="34" charset="0"/>
                        </a:rPr>
                        <a:t> (mmol/L)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2,7</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cs typeface="Arial" panose="020B0604020202020204" pitchFamily="34" charset="0"/>
                        </a:rPr>
                        <a:t>4</a:t>
                      </a:r>
                      <a:r>
                        <a:rPr lang="vi-VN" sz="1600">
                          <a:solidFill>
                            <a:schemeClr val="tx1"/>
                          </a:solidFill>
                          <a:effectLst/>
                          <a:latin typeface="Arial" panose="020B0604020202020204" pitchFamily="34" charset="0"/>
                          <a:cs typeface="Arial" panose="020B0604020202020204" pitchFamily="34" charset="0"/>
                        </a:rPr>
                        <a:t>.4</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32754">
                <a:tc>
                  <a:txBody>
                    <a:bodyPr/>
                    <a:lstStyle/>
                    <a:p>
                      <a:pPr indent="0" algn="just">
                        <a:lnSpc>
                          <a:spcPct val="100000"/>
                        </a:lnSpc>
                        <a:spcBef>
                          <a:spcPts val="0"/>
                        </a:spcBef>
                        <a:spcAft>
                          <a:spcPts val="0"/>
                        </a:spcAft>
                      </a:pPr>
                      <a:r>
                        <a:rPr lang="vi-VN" sz="1600">
                          <a:solidFill>
                            <a:schemeClr val="tx1"/>
                          </a:solidFill>
                          <a:effectLst/>
                          <a:latin typeface="Arial" panose="020B0604020202020204" pitchFamily="34" charset="0"/>
                          <a:cs typeface="Arial" panose="020B0604020202020204" pitchFamily="34" charset="0"/>
                        </a:rPr>
                        <a:t>Cl</a:t>
                      </a:r>
                      <a:r>
                        <a:rPr lang="vi-VN" sz="1600" baseline="30000">
                          <a:solidFill>
                            <a:schemeClr val="tx1"/>
                          </a:solidFill>
                          <a:effectLst/>
                          <a:latin typeface="Arial" panose="020B0604020202020204" pitchFamily="34" charset="0"/>
                          <a:cs typeface="Arial" panose="020B0604020202020204" pitchFamily="34" charset="0"/>
                        </a:rPr>
                        <a:t>- </a:t>
                      </a:r>
                      <a:r>
                        <a:rPr lang="vi-VN" sz="1600">
                          <a:solidFill>
                            <a:schemeClr val="tx1"/>
                          </a:solidFill>
                          <a:effectLst/>
                          <a:latin typeface="Arial" panose="020B0604020202020204" pitchFamily="34" charset="0"/>
                          <a:cs typeface="Arial" panose="020B0604020202020204" pitchFamily="34" charset="0"/>
                        </a:rPr>
                        <a:t>(mmol/L)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103</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vi-VN" sz="1600" dirty="0">
                          <a:solidFill>
                            <a:schemeClr val="tx1"/>
                          </a:solidFill>
                          <a:effectLst/>
                          <a:latin typeface="Arial" panose="020B0604020202020204" pitchFamily="34" charset="0"/>
                          <a:cs typeface="Arial" panose="020B0604020202020204" pitchFamily="34" charset="0"/>
                        </a:rPr>
                        <a:t>101</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57283">
                <a:tc>
                  <a:txBody>
                    <a:bodyPr/>
                    <a:lstStyle/>
                    <a:p>
                      <a:pPr indent="0" algn="just">
                        <a:lnSpc>
                          <a:spcPct val="100000"/>
                        </a:lnSpc>
                        <a:spcBef>
                          <a:spcPts val="0"/>
                        </a:spcBef>
                        <a:spcAft>
                          <a:spcPts val="0"/>
                        </a:spcAft>
                      </a:pPr>
                      <a:r>
                        <a:rPr lang="vi-VN" sz="1600">
                          <a:solidFill>
                            <a:schemeClr val="tx1"/>
                          </a:solidFill>
                          <a:effectLst/>
                          <a:latin typeface="Arial" panose="020B0604020202020204" pitchFamily="34" charset="0"/>
                          <a:cs typeface="Arial" panose="020B0604020202020204" pitchFamily="34" charset="0"/>
                        </a:rPr>
                        <a:t>Ca</a:t>
                      </a:r>
                      <a:r>
                        <a:rPr lang="vi-VN" sz="1600" baseline="30000">
                          <a:solidFill>
                            <a:schemeClr val="tx1"/>
                          </a:solidFill>
                          <a:effectLst/>
                          <a:latin typeface="Arial" panose="020B0604020202020204" pitchFamily="34" charset="0"/>
                          <a:cs typeface="Arial" panose="020B0604020202020204" pitchFamily="34" charset="0"/>
                        </a:rPr>
                        <a:t>2+</a:t>
                      </a:r>
                      <a:r>
                        <a:rPr lang="vi-VN" sz="1600">
                          <a:solidFill>
                            <a:schemeClr val="tx1"/>
                          </a:solidFill>
                          <a:effectLst/>
                          <a:latin typeface="Arial" panose="020B0604020202020204" pitchFamily="34" charset="0"/>
                          <a:cs typeface="Arial" panose="020B0604020202020204" pitchFamily="34" charset="0"/>
                        </a:rPr>
                        <a:t> (mmol/L)</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vi-VN" sz="1600" dirty="0">
                          <a:solidFill>
                            <a:schemeClr val="tx1"/>
                          </a:solidFill>
                          <a:effectLst/>
                          <a:latin typeface="Arial" panose="020B0604020202020204" pitchFamily="34" charset="0"/>
                          <a:cs typeface="Arial" panose="020B0604020202020204" pitchFamily="34" charset="0"/>
                        </a:rPr>
                        <a:t>1.8</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457283">
                <a:tc>
                  <a:txBody>
                    <a:bodyPr/>
                    <a:lstStyle/>
                    <a:p>
                      <a:pPr indent="0" algn="just">
                        <a:lnSpc>
                          <a:spcPct val="100000"/>
                        </a:lnSpc>
                        <a:spcBef>
                          <a:spcPts val="0"/>
                        </a:spcBef>
                        <a:spcAft>
                          <a:spcPts val="0"/>
                        </a:spcAft>
                      </a:pPr>
                      <a:r>
                        <a:rPr lang="vi-VN" sz="1600" dirty="0">
                          <a:solidFill>
                            <a:schemeClr val="tx1"/>
                          </a:solidFill>
                          <a:effectLst/>
                          <a:latin typeface="Arial" panose="020B0604020202020204" pitchFamily="34" charset="0"/>
                          <a:cs typeface="Arial" panose="020B0604020202020204" pitchFamily="34" charset="0"/>
                        </a:rPr>
                        <a:t>CRP (mg/L)</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180340" algn="ctr" defTabSz="914400" rtl="0" eaLnBrk="1" fontAlgn="auto" latinLnBrk="0" hangingPunct="1">
                        <a:lnSpc>
                          <a:spcPct val="100000"/>
                        </a:lnSpc>
                        <a:spcBef>
                          <a:spcPts val="0"/>
                        </a:spcBef>
                        <a:spcAft>
                          <a:spcPts val="0"/>
                        </a:spcAft>
                        <a:buClrTx/>
                        <a:buSzTx/>
                        <a:buFontTx/>
                        <a:buNone/>
                        <a:tabLst/>
                        <a:defRPr/>
                      </a:pPr>
                      <a:r>
                        <a:rPr lang="vi-VN" sz="1600">
                          <a:solidFill>
                            <a:schemeClr val="tx1"/>
                          </a:solidFill>
                          <a:effectLst/>
                          <a:latin typeface="Arial" panose="020B0604020202020204" pitchFamily="34" charset="0"/>
                          <a:cs typeface="Arial" panose="020B0604020202020204" pitchFamily="34" charset="0"/>
                        </a:rPr>
                        <a:t>157</a:t>
                      </a:r>
                      <a:endPar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indent="180340" algn="ctr">
                        <a:lnSpc>
                          <a:spcPct val="100000"/>
                        </a:lnSpc>
                        <a:spcBef>
                          <a:spcPts val="0"/>
                        </a:spcBef>
                        <a:spcAft>
                          <a:spcPts val="0"/>
                        </a:spcAft>
                      </a:pPr>
                      <a:r>
                        <a:rPr lang="en-US" sz="1600">
                          <a:solidFill>
                            <a:schemeClr val="tx1"/>
                          </a:solidFill>
                          <a:effectLst/>
                          <a:latin typeface="Arial" panose="020B0604020202020204" pitchFamily="34" charset="0"/>
                          <a:ea typeface="Calibri" panose="020F0502020204030204" pitchFamily="34" charset="0"/>
                          <a:cs typeface="Arial" panose="020B0604020202020204" pitchFamily="34" charset="0"/>
                        </a:rPr>
                        <a:t>60</a:t>
                      </a:r>
                      <a:endParaRPr lang="en-US" sz="16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bl>
          </a:graphicData>
        </a:graphic>
      </p:graphicFrame>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33059" t="35764" r="34353" b="30196"/>
          <a:stretch/>
        </p:blipFill>
        <p:spPr>
          <a:xfrm rot="5400000">
            <a:off x="4338708" y="1212235"/>
            <a:ext cx="5034579" cy="3944055"/>
          </a:xfrm>
          <a:prstGeom prst="rect">
            <a:avLst/>
          </a:prstGeom>
        </p:spPr>
      </p:pic>
    </p:spTree>
    <p:extLst>
      <p:ext uri="{BB962C8B-B14F-4D97-AF65-F5344CB8AC3E}">
        <p14:creationId xmlns:p14="http://schemas.microsoft.com/office/powerpoint/2010/main" val="1166489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9959" t="11927" r="32005" b="18850"/>
          <a:stretch/>
        </p:blipFill>
        <p:spPr>
          <a:xfrm rot="5400000">
            <a:off x="1253573" y="387578"/>
            <a:ext cx="6830494" cy="6110349"/>
          </a:xfrm>
        </p:spPr>
      </p:pic>
    </p:spTree>
    <p:extLst>
      <p:ext uri="{BB962C8B-B14F-4D97-AF65-F5344CB8AC3E}">
        <p14:creationId xmlns:p14="http://schemas.microsoft.com/office/powerpoint/2010/main" val="17543923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38572" t="4101" r="25137"/>
          <a:stretch/>
        </p:blipFill>
        <p:spPr>
          <a:xfrm rot="5400000">
            <a:off x="2273999" y="-2015751"/>
            <a:ext cx="4631906" cy="9179904"/>
          </a:xfrm>
        </p:spPr>
      </p:pic>
      <p:sp>
        <p:nvSpPr>
          <p:cNvPr id="3" name="TextBox 2"/>
          <p:cNvSpPr txBox="1"/>
          <p:nvPr/>
        </p:nvSpPr>
        <p:spPr>
          <a:xfrm>
            <a:off x="84245" y="5442519"/>
            <a:ext cx="8939605" cy="1107996"/>
          </a:xfrm>
          <a:prstGeom prst="rect">
            <a:avLst/>
          </a:prstGeom>
          <a:noFill/>
        </p:spPr>
        <p:txBody>
          <a:bodyPr wrap="square" rtlCol="0">
            <a:spAutoFit/>
          </a:bodyPr>
          <a:lstStyle/>
          <a:p>
            <a:r>
              <a:rPr lang="en-US" sz="2200">
                <a:latin typeface="Arial" panose="020B0604020202020204" pitchFamily="34" charset="0"/>
                <a:cs typeface="Arial" panose="020B0604020202020204" pitchFamily="34" charset="0"/>
              </a:rPr>
              <a:t>Hai thận ứ  nước độ 2, 3</a:t>
            </a:r>
          </a:p>
          <a:p>
            <a:r>
              <a:rPr lang="en-US" sz="2200">
                <a:latin typeface="Arial" panose="020B0604020202020204" pitchFamily="34" charset="0"/>
                <a:cs typeface="Arial" panose="020B0604020202020204" pitchFamily="34" charset="0"/>
              </a:rPr>
              <a:t>Thận phải to, nhu mô bắt thuốc kém, không đồng nhất, thâm nhiễm mỡ quanh thận, ít dịch quanh thận</a:t>
            </a:r>
          </a:p>
        </p:txBody>
      </p:sp>
    </p:spTree>
    <p:extLst>
      <p:ext uri="{BB962C8B-B14F-4D97-AF65-F5344CB8AC3E}">
        <p14:creationId xmlns:p14="http://schemas.microsoft.com/office/powerpoint/2010/main" val="35081195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rPr>
              <a:t>Biện</a:t>
            </a:r>
            <a:r>
              <a:rPr lang="en-US" b="1" dirty="0">
                <a:solidFill>
                  <a:srgbClr val="C00000"/>
                </a:solidFill>
              </a:rPr>
              <a:t> </a:t>
            </a:r>
            <a:r>
              <a:rPr lang="en-US" b="1" dirty="0" err="1">
                <a:solidFill>
                  <a:srgbClr val="C00000"/>
                </a:solidFill>
              </a:rPr>
              <a:t>luận</a:t>
            </a:r>
            <a:r>
              <a:rPr lang="en-US" b="1" dirty="0">
                <a:solidFill>
                  <a:srgbClr val="C00000"/>
                </a:solidFill>
              </a:rPr>
              <a:t> CLS?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1327809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395" y="193004"/>
            <a:ext cx="8821271" cy="1325563"/>
          </a:xfrm>
        </p:spPr>
        <p:txBody>
          <a:bodyPr>
            <a:normAutofit/>
          </a:bodyPr>
          <a:lstStyle/>
          <a:p>
            <a:r>
              <a:rPr lang="en-US" sz="4000" b="1">
                <a:solidFill>
                  <a:srgbClr val="C00000"/>
                </a:solidFill>
                <a:latin typeface="Arial" panose="020B0604020202020204" pitchFamily="34" charset="0"/>
                <a:cs typeface="Arial" panose="020B0604020202020204" pitchFamily="34" charset="0"/>
              </a:rPr>
              <a:t>Tổn thương thận cấp/nhiễm trùng</a:t>
            </a:r>
          </a:p>
        </p:txBody>
      </p:sp>
      <p:sp>
        <p:nvSpPr>
          <p:cNvPr id="3" name="Content Placeholder 2"/>
          <p:cNvSpPr>
            <a:spLocks noGrp="1"/>
          </p:cNvSpPr>
          <p:nvPr>
            <p:ph idx="1"/>
          </p:nvPr>
        </p:nvSpPr>
        <p:spPr>
          <a:xfrm>
            <a:off x="628650" y="1703317"/>
            <a:ext cx="7886700" cy="4351338"/>
          </a:xfrm>
        </p:spPr>
        <p:txBody>
          <a:bodyPr/>
          <a:lstStyle/>
          <a:p>
            <a:r>
              <a:rPr lang="en-US">
                <a:latin typeface="Arial" panose="020B0604020202020204" pitchFamily="34" charset="0"/>
                <a:cs typeface="Arial" panose="020B0604020202020204" pitchFamily="34" charset="0"/>
              </a:rPr>
              <a:t>Bất thường huyết động</a:t>
            </a:r>
          </a:p>
          <a:p>
            <a:r>
              <a:rPr lang="en-US">
                <a:latin typeface="Arial" panose="020B0604020202020204" pitchFamily="34" charset="0"/>
                <a:cs typeface="Arial" panose="020B0604020202020204" pitchFamily="34" charset="0"/>
              </a:rPr>
              <a:t>Bất thường huyết động bên trong thận (microcirculatory dysfunction)</a:t>
            </a:r>
          </a:p>
          <a:p>
            <a:r>
              <a:rPr lang="en-US">
                <a:latin typeface="Arial" panose="020B0604020202020204" pitchFamily="34" charset="0"/>
                <a:cs typeface="Arial" panose="020B0604020202020204" pitchFamily="34" charset="0"/>
              </a:rPr>
              <a:t>Bệnh vi mạch huyết khối (DIC, TMA)</a:t>
            </a:r>
          </a:p>
          <a:p>
            <a:r>
              <a:rPr lang="en-US">
                <a:latin typeface="Arial" panose="020B0604020202020204" pitchFamily="34" charset="0"/>
                <a:cs typeface="Arial" panose="020B0604020202020204" pitchFamily="34" charset="0"/>
              </a:rPr>
              <a:t>Tổn thương tế bào biểu mô, nội mô, </a:t>
            </a:r>
          </a:p>
          <a:p>
            <a:r>
              <a:rPr lang="en-US">
                <a:latin typeface="Arial" panose="020B0604020202020204" pitchFamily="34" charset="0"/>
                <a:cs typeface="Arial" panose="020B0604020202020204" pitchFamily="34" charset="0"/>
              </a:rPr>
              <a:t>Hoại tử ống thận cấp</a:t>
            </a:r>
          </a:p>
          <a:p>
            <a:endParaRPr lang="en-US">
              <a:latin typeface="Arial" panose="020B0604020202020204" pitchFamily="34" charset="0"/>
              <a:cs typeface="Arial" panose="020B0604020202020204" pitchFamily="34" charset="0"/>
            </a:endParaRPr>
          </a:p>
          <a:p>
            <a:r>
              <a:rPr lang="en-US">
                <a:latin typeface="Arial" panose="020B0604020202020204" pitchFamily="34" charset="0"/>
                <a:cs typeface="Arial" panose="020B0604020202020204" pitchFamily="34" charset="0"/>
              </a:rPr>
              <a:t>Do điều trị</a:t>
            </a:r>
          </a:p>
        </p:txBody>
      </p:sp>
      <p:sp>
        <p:nvSpPr>
          <p:cNvPr id="4" name="Rectangle 3"/>
          <p:cNvSpPr/>
          <p:nvPr/>
        </p:nvSpPr>
        <p:spPr>
          <a:xfrm>
            <a:off x="3216536" y="6488668"/>
            <a:ext cx="5927464" cy="369332"/>
          </a:xfrm>
          <a:prstGeom prst="rect">
            <a:avLst/>
          </a:prstGeom>
        </p:spPr>
        <p:txBody>
          <a:bodyPr wrap="square">
            <a:spAutoFit/>
          </a:bodyPr>
          <a:lstStyle/>
          <a:p>
            <a:r>
              <a:rPr lang="en-US">
                <a:latin typeface="Arial" panose="020B0604020202020204" pitchFamily="34" charset="0"/>
                <a:cs typeface="Arial" panose="020B0604020202020204" pitchFamily="34" charset="0"/>
              </a:rPr>
              <a:t>Curr Opin Crit Care. 2014 December ; 20(6): 588–595</a:t>
            </a:r>
          </a:p>
        </p:txBody>
      </p:sp>
    </p:spTree>
    <p:extLst>
      <p:ext uri="{BB962C8B-B14F-4D97-AF65-F5344CB8AC3E}">
        <p14:creationId xmlns:p14="http://schemas.microsoft.com/office/powerpoint/2010/main" val="33219101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a:solidFill>
                  <a:srgbClr val="C00000"/>
                </a:solidFill>
                <a:latin typeface="Arial" panose="020B0604020202020204" pitchFamily="34" charset="0"/>
                <a:cs typeface="Arial" panose="020B0604020202020204" pitchFamily="34" charset="0"/>
              </a:rPr>
              <a:t>Chẩn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đoán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xác</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định</a:t>
            </a:r>
            <a:r>
              <a:rPr lang="en-US" b="1" dirty="0">
                <a:solidFill>
                  <a:srgbClr val="C00000"/>
                </a:solidFill>
                <a:latin typeface="Arial" panose="020B0604020202020204" pitchFamily="34" charset="0"/>
                <a:cs typeface="Arial" panose="020B0604020202020204" pitchFamily="34" charset="0"/>
              </a:rPr>
              <a:t>?</a:t>
            </a:r>
          </a:p>
        </p:txBody>
      </p:sp>
      <p:sp>
        <p:nvSpPr>
          <p:cNvPr id="3" name="Content Placeholder 2"/>
          <p:cNvSpPr>
            <a:spLocks noGrp="1"/>
          </p:cNvSpPr>
          <p:nvPr>
            <p:ph idx="1"/>
          </p:nvPr>
        </p:nvSpPr>
        <p:spPr>
          <a:xfrm>
            <a:off x="322729" y="1825625"/>
            <a:ext cx="8616875" cy="4351338"/>
          </a:xfrm>
        </p:spPr>
        <p:txBody>
          <a:bodyPr/>
          <a:lstStyle/>
          <a:p>
            <a:r>
              <a:rPr lang="en-US">
                <a:latin typeface="Arial" panose="020B0604020202020204" pitchFamily="34" charset="0"/>
                <a:cs typeface="Arial" panose="020B0604020202020204" pitchFamily="34" charset="0"/>
              </a:rPr>
              <a:t>Viêm thận bể thận cấp, bên trái, tái phát do </a:t>
            </a:r>
            <a:r>
              <a:rPr lang="en-US" i="1">
                <a:latin typeface="Arial" panose="020B0604020202020204" pitchFamily="34" charset="0"/>
                <a:cs typeface="Arial" panose="020B0604020202020204" pitchFamily="34" charset="0"/>
              </a:rPr>
              <a:t>Klebsiella pneumonia </a:t>
            </a:r>
            <a:r>
              <a:rPr lang="en-US">
                <a:latin typeface="Arial" panose="020B0604020202020204" pitchFamily="34" charset="0"/>
                <a:cs typeface="Arial" panose="020B0604020202020204" pitchFamily="34" charset="0"/>
              </a:rPr>
              <a:t>đa kháng, yếu tố phức tạp: sỏi thận 2 bên, tắc nghẽn niệu quản do sỏi, biến chứng Abces thận trái, nhiễm trùng huyết, tổn thương thận cấp trước thận giai đoạn 3/THA</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48545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a:solidFill>
                  <a:srgbClr val="C00000"/>
                </a:solidFill>
                <a:latin typeface="Arial" panose="020B0604020202020204" pitchFamily="34" charset="0"/>
                <a:cs typeface="Arial" panose="020B0604020202020204" pitchFamily="34" charset="0"/>
              </a:rPr>
              <a:t>Điều trị</a:t>
            </a:r>
          </a:p>
        </p:txBody>
      </p:sp>
      <p:sp>
        <p:nvSpPr>
          <p:cNvPr id="3" name="Content Placeholder 2"/>
          <p:cNvSpPr>
            <a:spLocks noGrp="1"/>
          </p:cNvSpPr>
          <p:nvPr>
            <p:ph idx="1"/>
          </p:nvPr>
        </p:nvSpPr>
        <p:spPr/>
        <p:txBody>
          <a:bodyPr/>
          <a:lstStyle/>
          <a:p>
            <a:r>
              <a:rPr lang="en-US">
                <a:latin typeface="Arial" panose="020B0604020202020204" pitchFamily="34" charset="0"/>
                <a:cs typeface="Arial" panose="020B0604020202020204" pitchFamily="34" charset="0"/>
              </a:rPr>
              <a:t>Đảm bảo an toàn tính mạng</a:t>
            </a:r>
          </a:p>
          <a:p>
            <a:r>
              <a:rPr lang="en-US">
                <a:latin typeface="Arial" panose="020B0604020202020204" pitchFamily="34" charset="0"/>
                <a:cs typeface="Arial" panose="020B0604020202020204" pitchFamily="34" charset="0"/>
              </a:rPr>
              <a:t>Kháng sinh liệu pháp</a:t>
            </a:r>
          </a:p>
          <a:p>
            <a:r>
              <a:rPr lang="en-US">
                <a:latin typeface="Arial" panose="020B0604020202020204" pitchFamily="34" charset="0"/>
                <a:cs typeface="Arial" panose="020B0604020202020204" pitchFamily="34" charset="0"/>
              </a:rPr>
              <a:t>Loại trừ ổ nhiễm</a:t>
            </a:r>
          </a:p>
          <a:p>
            <a:r>
              <a:rPr lang="en-US">
                <a:latin typeface="Arial" panose="020B0604020202020204" pitchFamily="34" charset="0"/>
                <a:cs typeface="Arial" panose="020B0604020202020204" pitchFamily="34" charset="0"/>
              </a:rPr>
              <a:t>Phòng ngừa tái phát</a:t>
            </a:r>
          </a:p>
        </p:txBody>
      </p:sp>
    </p:spTree>
    <p:extLst>
      <p:ext uri="{BB962C8B-B14F-4D97-AF65-F5344CB8AC3E}">
        <p14:creationId xmlns:p14="http://schemas.microsoft.com/office/powerpoint/2010/main" val="14743282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122" y="365126"/>
            <a:ext cx="8853544" cy="1325563"/>
          </a:xfrm>
        </p:spPr>
        <p:txBody>
          <a:bodyPr>
            <a:normAutofit fontScale="90000"/>
          </a:bodyPr>
          <a:lstStyle/>
          <a:p>
            <a:pPr algn="ctr"/>
            <a:r>
              <a:rPr lang="en-US" b="1">
                <a:solidFill>
                  <a:srgbClr val="C00000"/>
                </a:solidFill>
                <a:latin typeface="Arial" panose="020B0604020202020204" pitchFamily="34" charset="0"/>
                <a:cs typeface="Arial" panose="020B0604020202020204" pitchFamily="34" charset="0"/>
              </a:rPr>
              <a:t>Chọn lựa điều trị?</a:t>
            </a:r>
            <a:br>
              <a:rPr lang="en-US" b="1">
                <a:solidFill>
                  <a:srgbClr val="C00000"/>
                </a:solidFill>
                <a:latin typeface="Arial" panose="020B0604020202020204" pitchFamily="34" charset="0"/>
                <a:cs typeface="Arial" panose="020B0604020202020204" pitchFamily="34" charset="0"/>
              </a:rPr>
            </a:br>
            <a:r>
              <a:rPr lang="en-US" b="1">
                <a:solidFill>
                  <a:srgbClr val="C00000"/>
                </a:solidFill>
                <a:latin typeface="Arial" panose="020B0604020202020204" pitchFamily="34" charset="0"/>
                <a:cs typeface="Arial" panose="020B0604020202020204" pitchFamily="34" charset="0"/>
              </a:rPr>
              <a:t>Tại thời điểm chưa có kết quả cấy</a:t>
            </a:r>
          </a:p>
        </p:txBody>
      </p:sp>
      <p:sp>
        <p:nvSpPr>
          <p:cNvPr id="3" name="Content Placeholder 2"/>
          <p:cNvSpPr>
            <a:spLocks noGrp="1"/>
          </p:cNvSpPr>
          <p:nvPr>
            <p:ph idx="1"/>
          </p:nvPr>
        </p:nvSpPr>
        <p:spPr>
          <a:xfrm>
            <a:off x="172122" y="1825625"/>
            <a:ext cx="8853544" cy="4351338"/>
          </a:xfrm>
        </p:spPr>
        <p:txBody>
          <a:bodyPr/>
          <a:lstStyle/>
          <a:p>
            <a:r>
              <a:rPr lang="en-US">
                <a:latin typeface="Arial" panose="020B0604020202020204" pitchFamily="34" charset="0"/>
                <a:cs typeface="Arial" panose="020B0604020202020204" pitchFamily="34" charset="0"/>
              </a:rPr>
              <a:t>Nhiễm trùng tiểu phức tạp, biến chứng abces thận</a:t>
            </a:r>
          </a:p>
          <a:p>
            <a:pPr>
              <a:buFont typeface="Symbol" panose="05050102010706020507" pitchFamily="18" charset="2"/>
              <a:buChar char="Þ"/>
            </a:pPr>
            <a:r>
              <a:rPr lang="en-US">
                <a:latin typeface="Arial" panose="020B0604020202020204" pitchFamily="34" charset="0"/>
                <a:cs typeface="Arial" panose="020B0604020202020204" pitchFamily="34" charset="0"/>
              </a:rPr>
              <a:t> Nhập viện</a:t>
            </a:r>
          </a:p>
          <a:p>
            <a:pPr>
              <a:buFont typeface="Symbol" panose="05050102010706020507" pitchFamily="18" charset="2"/>
              <a:buChar char="Þ"/>
            </a:pPr>
            <a:r>
              <a:rPr lang="en-US">
                <a:latin typeface="Arial" panose="020B0604020202020204" pitchFamily="34" charset="0"/>
                <a:cs typeface="Arial" panose="020B0604020202020204" pitchFamily="34" charset="0"/>
              </a:rPr>
              <a:t> Kháng sinh tĩnh mạch</a:t>
            </a:r>
          </a:p>
          <a:p>
            <a:pPr>
              <a:buFont typeface="Symbol" panose="05050102010706020507" pitchFamily="18" charset="2"/>
              <a:buChar char="Þ"/>
            </a:pPr>
            <a:r>
              <a:rPr lang="en-US">
                <a:latin typeface="Arial" panose="020B0604020202020204" pitchFamily="34" charset="0"/>
                <a:cs typeface="Arial" panose="020B0604020202020204" pitchFamily="34" charset="0"/>
              </a:rPr>
              <a:t> Kháng sinh phổ rộng </a:t>
            </a:r>
          </a:p>
          <a:p>
            <a:pPr>
              <a:buFont typeface="Symbol" panose="05050102010706020507" pitchFamily="18" charset="2"/>
              <a:buChar char="Þ"/>
            </a:pPr>
            <a:r>
              <a:rPr lang="en-US">
                <a:latin typeface="Arial" panose="020B0604020202020204" pitchFamily="34" charset="0"/>
                <a:cs typeface="Arial" panose="020B0604020202020204" pitchFamily="34" charset="0"/>
              </a:rPr>
              <a:t> Phối hợp Kháng sinh (+ Vancomycin)</a:t>
            </a:r>
          </a:p>
          <a:p>
            <a:pPr>
              <a:buFont typeface="Symbol" panose="05050102010706020507" pitchFamily="18" charset="2"/>
              <a:buChar char="Þ"/>
            </a:pPr>
            <a:r>
              <a:rPr lang="en-US">
                <a:latin typeface="Arial" panose="020B0604020202020204" pitchFamily="34" charset="0"/>
                <a:cs typeface="Arial" panose="020B0604020202020204" pitchFamily="34" charset="0"/>
              </a:rPr>
              <a:t> khởi đầu KS trong vòng 1 giờ sau khi nghi ngờ chẩn đoán nhiễm trùng huyết</a:t>
            </a:r>
          </a:p>
          <a:p>
            <a:pPr>
              <a:buFont typeface="Symbol" panose="05050102010706020507" pitchFamily="18" charset="2"/>
              <a:buChar char="Þ"/>
            </a:pPr>
            <a:r>
              <a:rPr lang="en-US">
                <a:latin typeface="Arial" panose="020B0604020202020204" pitchFamily="34" charset="0"/>
                <a:cs typeface="Arial" panose="020B0604020202020204" pitchFamily="34" charset="0"/>
              </a:rPr>
              <a:t> Điều chỉnh liều thuốc KS mỗi ngày theo CN thận</a:t>
            </a:r>
          </a:p>
        </p:txBody>
      </p:sp>
    </p:spTree>
    <p:extLst>
      <p:ext uri="{BB962C8B-B14F-4D97-AF65-F5344CB8AC3E}">
        <p14:creationId xmlns:p14="http://schemas.microsoft.com/office/powerpoint/2010/main" val="3317262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710005"/>
          </a:xfrm>
        </p:spPr>
        <p:txBody>
          <a:bodyPr/>
          <a:lstStyle/>
          <a:p>
            <a:pPr algn="ctr"/>
            <a:r>
              <a:rPr lang="en-US" b="1">
                <a:solidFill>
                  <a:srgbClr val="C00000"/>
                </a:solidFill>
                <a:latin typeface="Arial" panose="020B0604020202020204" pitchFamily="34" charset="0"/>
                <a:cs typeface="Arial" panose="020B0604020202020204" pitchFamily="34" charset="0"/>
              </a:rPr>
              <a:t>Chọn lựa Kháng sinh</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42328588"/>
              </p:ext>
            </p:extLst>
          </p:nvPr>
        </p:nvGraphicFramePr>
        <p:xfrm>
          <a:off x="288661" y="889245"/>
          <a:ext cx="8511093" cy="6163437"/>
        </p:xfrm>
        <a:graphic>
          <a:graphicData uri="http://schemas.openxmlformats.org/drawingml/2006/table">
            <a:tbl>
              <a:tblPr firstRow="1" firstCol="1" bandRow="1">
                <a:tableStyleId>{5C22544A-7EE6-4342-B048-85BDC9FD1C3A}</a:tableStyleId>
              </a:tblPr>
              <a:tblGrid>
                <a:gridCol w="3640546">
                  <a:extLst>
                    <a:ext uri="{9D8B030D-6E8A-4147-A177-3AD203B41FA5}">
                      <a16:colId xmlns:a16="http://schemas.microsoft.com/office/drawing/2014/main" val="20000"/>
                    </a:ext>
                  </a:extLst>
                </a:gridCol>
                <a:gridCol w="2813700">
                  <a:extLst>
                    <a:ext uri="{9D8B030D-6E8A-4147-A177-3AD203B41FA5}">
                      <a16:colId xmlns:a16="http://schemas.microsoft.com/office/drawing/2014/main" val="20001"/>
                    </a:ext>
                  </a:extLst>
                </a:gridCol>
                <a:gridCol w="2056847">
                  <a:extLst>
                    <a:ext uri="{9D8B030D-6E8A-4147-A177-3AD203B41FA5}">
                      <a16:colId xmlns:a16="http://schemas.microsoft.com/office/drawing/2014/main" val="20002"/>
                    </a:ext>
                  </a:extLst>
                </a:gridCol>
              </a:tblGrid>
              <a:tr h="180135">
                <a:tc>
                  <a:txBody>
                    <a:bodyPr/>
                    <a:lstStyle/>
                    <a:p>
                      <a:pPr algn="ctr">
                        <a:lnSpc>
                          <a:spcPct val="107000"/>
                        </a:lnSpc>
                        <a:spcAft>
                          <a:spcPts val="0"/>
                        </a:spcAft>
                      </a:pPr>
                      <a:r>
                        <a:rPr lang="en-US" sz="1800">
                          <a:solidFill>
                            <a:srgbClr val="C00000"/>
                          </a:solidFill>
                          <a:effectLst/>
                          <a:latin typeface="Arial" panose="020B0604020202020204" pitchFamily="34" charset="0"/>
                          <a:cs typeface="Arial" panose="020B0604020202020204" pitchFamily="34" charset="0"/>
                        </a:rPr>
                        <a:t>Thuốc</a:t>
                      </a:r>
                      <a:endParaRPr lang="en-US" sz="1800">
                        <a:solidFill>
                          <a:srgbClr val="C0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07000"/>
                        </a:lnSpc>
                        <a:spcAft>
                          <a:spcPts val="0"/>
                        </a:spcAft>
                      </a:pPr>
                      <a:r>
                        <a:rPr lang="en-US" sz="1800">
                          <a:solidFill>
                            <a:srgbClr val="C00000"/>
                          </a:solidFill>
                          <a:effectLst/>
                          <a:latin typeface="Arial" panose="020B0604020202020204" pitchFamily="34" charset="0"/>
                          <a:cs typeface="Arial" panose="020B0604020202020204" pitchFamily="34" charset="0"/>
                        </a:rPr>
                        <a:t>Liều (mg)</a:t>
                      </a:r>
                      <a:endParaRPr lang="en-US" sz="1800">
                        <a:solidFill>
                          <a:srgbClr val="C0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07000"/>
                        </a:lnSpc>
                        <a:spcAft>
                          <a:spcPts val="0"/>
                        </a:spcAft>
                      </a:pPr>
                      <a:r>
                        <a:rPr lang="en-US" sz="1800">
                          <a:solidFill>
                            <a:srgbClr val="C00000"/>
                          </a:solidFill>
                          <a:effectLst/>
                          <a:latin typeface="Arial" panose="020B0604020202020204" pitchFamily="34" charset="0"/>
                          <a:cs typeface="Arial" panose="020B0604020202020204" pitchFamily="34" charset="0"/>
                        </a:rPr>
                        <a:t>Khoảng cách</a:t>
                      </a:r>
                      <a:endParaRPr lang="en-US" sz="1800">
                        <a:solidFill>
                          <a:srgbClr val="C0000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62939">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Ceftriaxone</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 – 2000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24h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Cefepime</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 – 2000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12h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4040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Fluoroquinolone†</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Ciprofloxacin</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Levofloxacin</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 </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200 – 400 </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250 – 750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 </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12h</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24h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360270">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Gentamicin (± ampicillin)</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3 – 5 mg/kg</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 mg/kg</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24h</a:t>
                      </a:r>
                    </a:p>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Ampicillin (+ gentamicin)</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6h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360270">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Trimethoprim-sulfamethoxazole†</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160/800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12h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Aztreonam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 – 12h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Ampicillin-sulbactam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1500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6h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Ticarcillin-clavulanate</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3200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Piperacillin-tazobactam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3375</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6 –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Imipenem-cilastatin**</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250 – 500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6 –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Meropenem**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500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2"/>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Ertapenem**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24h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3"/>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Ceftolozane/tazobactam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1500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4"/>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Ceftazidime/avibactam</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2500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8h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5"/>
                  </a:ext>
                </a:extLst>
              </a:tr>
              <a:tr h="180135">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Vancomycin§</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1000</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7000"/>
                        </a:lnSpc>
                        <a:spcAft>
                          <a:spcPts val="0"/>
                        </a:spcAft>
                      </a:pPr>
                      <a:r>
                        <a:rPr lang="en-US" sz="1800">
                          <a:solidFill>
                            <a:schemeClr val="tx1"/>
                          </a:solidFill>
                          <a:effectLst/>
                          <a:latin typeface="Arial" panose="020B0604020202020204" pitchFamily="34" charset="0"/>
                          <a:cs typeface="Arial" panose="020B0604020202020204" pitchFamily="34" charset="0"/>
                        </a:rPr>
                        <a:t>Mỗi 12h</a:t>
                      </a:r>
                      <a:endParaRPr lang="en-US" sz="18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2801000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706370" y="1432443"/>
            <a:ext cx="6354758" cy="5240576"/>
          </a:xfrm>
          <a:prstGeom prst="rect">
            <a:avLst/>
          </a:prstGeom>
        </p:spPr>
      </p:pic>
      <p:sp>
        <p:nvSpPr>
          <p:cNvPr id="2" name="TextBox 1"/>
          <p:cNvSpPr txBox="1"/>
          <p:nvPr/>
        </p:nvSpPr>
        <p:spPr>
          <a:xfrm>
            <a:off x="362138" y="606581"/>
            <a:ext cx="6928347" cy="523220"/>
          </a:xfrm>
          <a:prstGeom prst="rect">
            <a:avLst/>
          </a:prstGeom>
          <a:noFill/>
        </p:spPr>
        <p:txBody>
          <a:bodyPr wrap="square" rtlCol="0">
            <a:spAutoFit/>
          </a:bodyPr>
          <a:lstStyle/>
          <a:p>
            <a:r>
              <a:rPr lang="en-US" sz="2800" b="1" dirty="0" err="1">
                <a:solidFill>
                  <a:srgbClr val="FF0000"/>
                </a:solidFill>
              </a:rPr>
              <a:t>Tắc</a:t>
            </a:r>
            <a:r>
              <a:rPr lang="en-US" sz="2800" b="1" dirty="0">
                <a:solidFill>
                  <a:srgbClr val="FF0000"/>
                </a:solidFill>
              </a:rPr>
              <a:t> </a:t>
            </a:r>
            <a:r>
              <a:rPr lang="en-US" sz="2800" b="1" dirty="0" err="1">
                <a:solidFill>
                  <a:srgbClr val="FF0000"/>
                </a:solidFill>
              </a:rPr>
              <a:t>nghẽn</a:t>
            </a:r>
            <a:r>
              <a:rPr lang="en-US" sz="2800" b="1" dirty="0">
                <a:solidFill>
                  <a:srgbClr val="FF0000"/>
                </a:solidFill>
              </a:rPr>
              <a:t> </a:t>
            </a:r>
            <a:r>
              <a:rPr lang="en-US" sz="2800" b="1" dirty="0" err="1">
                <a:solidFill>
                  <a:srgbClr val="FF0000"/>
                </a:solidFill>
              </a:rPr>
              <a:t>cấp</a:t>
            </a:r>
            <a:r>
              <a:rPr lang="en-US" sz="2800" b="1" dirty="0">
                <a:solidFill>
                  <a:srgbClr val="FF0000"/>
                </a:solidFill>
              </a:rPr>
              <a:t> </a:t>
            </a:r>
            <a:r>
              <a:rPr lang="en-US" sz="2800" b="1" dirty="0" err="1">
                <a:solidFill>
                  <a:srgbClr val="FF0000"/>
                </a:solidFill>
              </a:rPr>
              <a:t>tình</a:t>
            </a:r>
            <a:r>
              <a:rPr lang="en-US" sz="2800" b="1" dirty="0">
                <a:solidFill>
                  <a:srgbClr val="FF0000"/>
                </a:solidFill>
              </a:rPr>
              <a:t> </a:t>
            </a:r>
            <a:r>
              <a:rPr lang="en-US" sz="2800" b="1" dirty="0" err="1">
                <a:solidFill>
                  <a:srgbClr val="FF0000"/>
                </a:solidFill>
              </a:rPr>
              <a:t>và</a:t>
            </a:r>
            <a:r>
              <a:rPr lang="en-US" sz="2800" b="1" dirty="0">
                <a:solidFill>
                  <a:srgbClr val="FF0000"/>
                </a:solidFill>
              </a:rPr>
              <a:t> </a:t>
            </a:r>
            <a:r>
              <a:rPr lang="en-US" sz="2800" b="1" dirty="0" err="1">
                <a:solidFill>
                  <a:srgbClr val="FF0000"/>
                </a:solidFill>
              </a:rPr>
              <a:t>cơn</a:t>
            </a:r>
            <a:r>
              <a:rPr lang="en-US" sz="2800" b="1" dirty="0">
                <a:solidFill>
                  <a:srgbClr val="FF0000"/>
                </a:solidFill>
              </a:rPr>
              <a:t> </a:t>
            </a:r>
            <a:r>
              <a:rPr lang="en-US" sz="2800" b="1" dirty="0" err="1">
                <a:solidFill>
                  <a:srgbClr val="FF0000"/>
                </a:solidFill>
              </a:rPr>
              <a:t>đau</a:t>
            </a:r>
            <a:r>
              <a:rPr lang="en-US" sz="2800" b="1" dirty="0">
                <a:solidFill>
                  <a:srgbClr val="FF0000"/>
                </a:solidFill>
              </a:rPr>
              <a:t> </a:t>
            </a:r>
            <a:r>
              <a:rPr lang="en-US" sz="2800" b="1" dirty="0" err="1">
                <a:solidFill>
                  <a:srgbClr val="FF0000"/>
                </a:solidFill>
              </a:rPr>
              <a:t>quặn</a:t>
            </a:r>
            <a:r>
              <a:rPr lang="en-US" sz="2800" b="1" dirty="0">
                <a:solidFill>
                  <a:srgbClr val="FF0000"/>
                </a:solidFill>
              </a:rPr>
              <a:t> </a:t>
            </a:r>
            <a:r>
              <a:rPr lang="en-US" sz="2800" b="1" dirty="0" err="1">
                <a:solidFill>
                  <a:srgbClr val="FF0000"/>
                </a:solidFill>
              </a:rPr>
              <a:t>thận</a:t>
            </a:r>
            <a:endParaRPr lang="en-US" sz="2800" b="1" dirty="0">
              <a:solidFill>
                <a:srgbClr val="FF0000"/>
              </a:solidFill>
            </a:endParaRPr>
          </a:p>
        </p:txBody>
      </p:sp>
      <p:sp>
        <p:nvSpPr>
          <p:cNvPr id="3" name="Right Arrow 2"/>
          <p:cNvSpPr/>
          <p:nvPr/>
        </p:nvSpPr>
        <p:spPr>
          <a:xfrm>
            <a:off x="2751589" y="5066950"/>
            <a:ext cx="696286" cy="2265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0785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00037" y="590550"/>
            <a:ext cx="8543925" cy="5676900"/>
          </a:xfrm>
          <a:prstGeom prst="rect">
            <a:avLst/>
          </a:prstGeom>
        </p:spPr>
      </p:pic>
    </p:spTree>
    <p:extLst>
      <p:ext uri="{BB962C8B-B14F-4D97-AF65-F5344CB8AC3E}">
        <p14:creationId xmlns:p14="http://schemas.microsoft.com/office/powerpoint/2010/main" val="35243009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a:srcRect l="3365" t="35596" r="1938" b="453"/>
          <a:stretch/>
        </p:blipFill>
        <p:spPr>
          <a:xfrm rot="5400000">
            <a:off x="1175406" y="-481945"/>
            <a:ext cx="6858000" cy="7821889"/>
          </a:xfrm>
          <a:prstGeom prst="rect">
            <a:avLst/>
          </a:prstGeom>
        </p:spPr>
      </p:pic>
    </p:spTree>
    <p:extLst>
      <p:ext uri="{BB962C8B-B14F-4D97-AF65-F5344CB8AC3E}">
        <p14:creationId xmlns:p14="http://schemas.microsoft.com/office/powerpoint/2010/main" val="3515846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638" y="365126"/>
            <a:ext cx="8649148" cy="1325563"/>
          </a:xfrm>
        </p:spPr>
        <p:txBody>
          <a:bodyPr/>
          <a:lstStyle/>
          <a:p>
            <a:r>
              <a:rPr lang="en-US" b="1">
                <a:solidFill>
                  <a:srgbClr val="C00000"/>
                </a:solidFill>
                <a:latin typeface="Arial" panose="020B0604020202020204" pitchFamily="34" charset="0"/>
                <a:cs typeface="Arial" panose="020B0604020202020204" pitchFamily="34" charset="0"/>
              </a:rPr>
              <a:t>Thời gian sử dụng kháng sinh</a:t>
            </a:r>
          </a:p>
        </p:txBody>
      </p:sp>
      <p:sp>
        <p:nvSpPr>
          <p:cNvPr id="3" name="Content Placeholder 2"/>
          <p:cNvSpPr>
            <a:spLocks noGrp="1"/>
          </p:cNvSpPr>
          <p:nvPr>
            <p:ph idx="1"/>
          </p:nvPr>
        </p:nvSpPr>
        <p:spPr>
          <a:xfrm>
            <a:off x="628650" y="2108499"/>
            <a:ext cx="7886700" cy="4068464"/>
          </a:xfrm>
        </p:spPr>
        <p:txBody>
          <a:bodyPr/>
          <a:lstStyle/>
          <a:p>
            <a:r>
              <a:rPr lang="en-US">
                <a:latin typeface="Arial" panose="020B0604020202020204" pitchFamily="34" charset="0"/>
                <a:cs typeface="Arial" panose="020B0604020202020204" pitchFamily="34" charset="0"/>
              </a:rPr>
              <a:t>Nhiễm trùng tiểu phức tạp: tối thiểu 7 - 14 ngày</a:t>
            </a:r>
          </a:p>
          <a:p>
            <a:r>
              <a:rPr lang="en-US">
                <a:latin typeface="Arial" panose="020B0604020202020204" pitchFamily="34" charset="0"/>
                <a:cs typeface="Arial" panose="020B0604020202020204" pitchFamily="34" charset="0"/>
              </a:rPr>
              <a:t>Tùy thuộc vào tác nhân:</a:t>
            </a:r>
          </a:p>
          <a:p>
            <a:pPr lvl="1"/>
            <a:r>
              <a:rPr lang="en-US">
                <a:latin typeface="Arial" panose="020B0604020202020204" pitchFamily="34" charset="0"/>
                <a:cs typeface="Arial" panose="020B0604020202020204" pitchFamily="34" charset="0"/>
              </a:rPr>
              <a:t>Klebsiella: thường 14-21 ngày</a:t>
            </a:r>
          </a:p>
          <a:p>
            <a:r>
              <a:rPr lang="en-US">
                <a:latin typeface="Arial" panose="020B0604020202020204" pitchFamily="34" charset="0"/>
                <a:cs typeface="Arial" panose="020B0604020202020204" pitchFamily="34" charset="0"/>
              </a:rPr>
              <a:t>Tùy thuộc vào những bất thường đi kèm</a:t>
            </a:r>
          </a:p>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937694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C00000"/>
                </a:solidFill>
                <a:latin typeface="Arial" panose="020B0604020202020204" pitchFamily="34" charset="0"/>
                <a:cs typeface="Arial" panose="020B0604020202020204" pitchFamily="34" charset="0"/>
              </a:rPr>
              <a:t>Kiểm soát nguồn nhiễm</a:t>
            </a:r>
          </a:p>
        </p:txBody>
      </p:sp>
      <p:sp>
        <p:nvSpPr>
          <p:cNvPr id="3" name="Content Placeholder 2"/>
          <p:cNvSpPr>
            <a:spLocks noGrp="1"/>
          </p:cNvSpPr>
          <p:nvPr>
            <p:ph idx="1"/>
          </p:nvPr>
        </p:nvSpPr>
        <p:spPr/>
        <p:txBody>
          <a:bodyPr/>
          <a:lstStyle/>
          <a:p>
            <a:r>
              <a:rPr lang="en-US">
                <a:latin typeface="Arial" panose="020B0604020202020204" pitchFamily="34" charset="0"/>
                <a:cs typeface="Arial" panose="020B0604020202020204" pitchFamily="34" charset="0"/>
              </a:rPr>
              <a:t>“Chìa khóa” của chương trình điều trị</a:t>
            </a:r>
          </a:p>
          <a:p>
            <a:r>
              <a:rPr lang="en-US">
                <a:latin typeface="Arial" panose="020B0604020202020204" pitchFamily="34" charset="0"/>
                <a:cs typeface="Arial" panose="020B0604020202020204" pitchFamily="34" charset="0"/>
              </a:rPr>
              <a:t>Cần giải quyết tắc nghẽn</a:t>
            </a:r>
          </a:p>
          <a:p>
            <a:r>
              <a:rPr lang="en-US">
                <a:latin typeface="Arial" panose="020B0604020202020204" pitchFamily="34" charset="0"/>
                <a:cs typeface="Arial" panose="020B0604020202020204" pitchFamily="34" charset="0"/>
              </a:rPr>
              <a:t>Giải quyết ổ áp xe thận (dẫn lưu, cắt thận)</a:t>
            </a:r>
          </a:p>
          <a:p>
            <a:r>
              <a:rPr lang="en-US">
                <a:latin typeface="Arial" panose="020B0604020202020204" pitchFamily="34" charset="0"/>
                <a:cs typeface="Arial" panose="020B0604020202020204" pitchFamily="34" charset="0"/>
              </a:rPr>
              <a:t>Lấy bỏ dị vật (sỏi, ống dẫn lưu..)</a:t>
            </a:r>
          </a:p>
          <a:p>
            <a:r>
              <a:rPr lang="en-US">
                <a:latin typeface="Arial" panose="020B0604020202020204" pitchFamily="34" charset="0"/>
                <a:cs typeface="Arial" panose="020B0604020202020204" pitchFamily="34" charset="0"/>
              </a:rPr>
              <a:t>Là biện pháp xử lý khẩn cấp</a:t>
            </a:r>
          </a:p>
          <a:p>
            <a:r>
              <a:rPr lang="en-US">
                <a:latin typeface="Arial" panose="020B0604020202020204" pitchFamily="34" charset="0"/>
                <a:cs typeface="Arial" panose="020B0604020202020204" pitchFamily="34" charset="0"/>
              </a:rPr>
              <a:t>=&gt; cần ý kiến của BS ngoại khoa</a:t>
            </a:r>
          </a:p>
        </p:txBody>
      </p:sp>
    </p:spTree>
    <p:extLst>
      <p:ext uri="{BB962C8B-B14F-4D97-AF65-F5344CB8AC3E}">
        <p14:creationId xmlns:p14="http://schemas.microsoft.com/office/powerpoint/2010/main" val="3745809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60A27-AB4A-7349-B338-C644F039FAF7}"/>
              </a:ext>
            </a:extLst>
          </p:cNvPr>
          <p:cNvSpPr txBox="1">
            <a:spLocks/>
          </p:cNvSpPr>
          <p:nvPr/>
        </p:nvSpPr>
        <p:spPr>
          <a:xfrm>
            <a:off x="1143000" y="690315"/>
            <a:ext cx="6858000" cy="365522"/>
          </a:xfrm>
          <a:prstGeom prst="rect">
            <a:avLst/>
          </a:prstGeom>
        </p:spPr>
        <p:txBody>
          <a:bodyPr>
            <a:no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r>
              <a:rPr lang="en-US" b="1" cap="none" dirty="0" err="1">
                <a:solidFill>
                  <a:srgbClr val="C00000"/>
                </a:solidFill>
                <a:latin typeface="Arial" panose="020B0604020202020204" pitchFamily="34" charset="0"/>
                <a:cs typeface="Arial" panose="020B0604020202020204" pitchFamily="34" charset="0"/>
              </a:rPr>
              <a:t>Khám</a:t>
            </a:r>
            <a:r>
              <a:rPr lang="en-US" b="1" cap="none" dirty="0">
                <a:solidFill>
                  <a:srgbClr val="C00000"/>
                </a:solidFill>
                <a:latin typeface="Arial" panose="020B0604020202020204" pitchFamily="34" charset="0"/>
                <a:cs typeface="Arial" panose="020B0604020202020204" pitchFamily="34" charset="0"/>
              </a:rPr>
              <a:t> </a:t>
            </a:r>
            <a:r>
              <a:rPr lang="en-US" b="1" cap="none" dirty="0" err="1">
                <a:solidFill>
                  <a:srgbClr val="C00000"/>
                </a:solidFill>
                <a:latin typeface="Arial" panose="020B0604020202020204" pitchFamily="34" charset="0"/>
                <a:cs typeface="Arial" panose="020B0604020202020204" pitchFamily="34" charset="0"/>
              </a:rPr>
              <a:t>chuyên</a:t>
            </a:r>
            <a:r>
              <a:rPr lang="en-US" b="1" cap="none" dirty="0">
                <a:solidFill>
                  <a:srgbClr val="C00000"/>
                </a:solidFill>
                <a:latin typeface="Arial" panose="020B0604020202020204" pitchFamily="34" charset="0"/>
                <a:cs typeface="Arial" panose="020B0604020202020204" pitchFamily="34" charset="0"/>
              </a:rPr>
              <a:t> </a:t>
            </a:r>
            <a:r>
              <a:rPr lang="en-US" b="1" cap="none" dirty="0" err="1">
                <a:solidFill>
                  <a:srgbClr val="C00000"/>
                </a:solidFill>
                <a:latin typeface="Arial" panose="020B0604020202020204" pitchFamily="34" charset="0"/>
                <a:cs typeface="Arial" panose="020B0604020202020204" pitchFamily="34" charset="0"/>
              </a:rPr>
              <a:t>khoa</a:t>
            </a:r>
            <a:r>
              <a:rPr lang="en-US" b="1" cap="none" dirty="0">
                <a:solidFill>
                  <a:srgbClr val="C00000"/>
                </a:solidFill>
                <a:latin typeface="Arial" panose="020B0604020202020204" pitchFamily="34" charset="0"/>
                <a:cs typeface="Arial" panose="020B0604020202020204" pitchFamily="34" charset="0"/>
              </a:rPr>
              <a:t> </a:t>
            </a:r>
            <a:r>
              <a:rPr lang="en-US" b="1" cap="none" dirty="0" err="1">
                <a:solidFill>
                  <a:srgbClr val="C00000"/>
                </a:solidFill>
                <a:latin typeface="Arial" panose="020B0604020202020204" pitchFamily="34" charset="0"/>
                <a:cs typeface="Arial" panose="020B0604020202020204" pitchFamily="34" charset="0"/>
              </a:rPr>
              <a:t>tiết</a:t>
            </a:r>
            <a:r>
              <a:rPr lang="en-US" b="1" cap="none" dirty="0">
                <a:solidFill>
                  <a:srgbClr val="C00000"/>
                </a:solidFill>
                <a:latin typeface="Arial" panose="020B0604020202020204" pitchFamily="34" charset="0"/>
                <a:cs typeface="Arial" panose="020B0604020202020204" pitchFamily="34" charset="0"/>
              </a:rPr>
              <a:t> </a:t>
            </a:r>
            <a:r>
              <a:rPr lang="en-US" b="1" cap="none" dirty="0" err="1">
                <a:solidFill>
                  <a:srgbClr val="C00000"/>
                </a:solidFill>
                <a:latin typeface="Arial" panose="020B0604020202020204" pitchFamily="34" charset="0"/>
                <a:cs typeface="Arial" panose="020B0604020202020204" pitchFamily="34" charset="0"/>
              </a:rPr>
              <a:t>niệu</a:t>
            </a:r>
            <a:endParaRPr lang="en-US" b="1" cap="none" dirty="0">
              <a:solidFill>
                <a:srgbClr val="C0000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5242AEB8-72B1-9645-90F6-4ABB1C9CA27F}"/>
              </a:ext>
            </a:extLst>
          </p:cNvPr>
          <p:cNvSpPr txBox="1"/>
          <p:nvPr/>
        </p:nvSpPr>
        <p:spPr>
          <a:xfrm>
            <a:off x="236707" y="1657159"/>
            <a:ext cx="8747273" cy="5078313"/>
          </a:xfrm>
          <a:prstGeom prst="rect">
            <a:avLst/>
          </a:prstGeom>
          <a:noFill/>
        </p:spPr>
        <p:txBody>
          <a:bodyPr wrap="square" rtlCol="0">
            <a:spAutoFit/>
          </a:bodyPr>
          <a:lstStyle/>
          <a:p>
            <a:pPr marL="257175" indent="-257175">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NTT </a:t>
            </a:r>
            <a:r>
              <a:rPr lang="en-US" sz="2400" dirty="0" err="1">
                <a:latin typeface="Arial" panose="020B0604020202020204" pitchFamily="34" charset="0"/>
                <a:cs typeface="Arial" panose="020B0604020202020204" pitchFamily="34" charset="0"/>
              </a:rPr>
              <a:t>lần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đầu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ở</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nam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giới</a:t>
            </a:r>
            <a:endParaRPr lang="en-US" sz="2400" dirty="0">
              <a:latin typeface="Arial" panose="020B0604020202020204" pitchFamily="34" charset="0"/>
              <a:cs typeface="Arial" panose="020B0604020202020204" pitchFamily="34" charset="0"/>
            </a:endParaRPr>
          </a:p>
          <a:p>
            <a:pPr marL="257175" indent="-257175">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Mọi</a:t>
            </a:r>
            <a:r>
              <a:rPr lang="en-US" sz="2400" dirty="0">
                <a:latin typeface="Arial" panose="020B0604020202020204" pitchFamily="34" charset="0"/>
                <a:cs typeface="Arial" panose="020B0604020202020204" pitchFamily="34" charset="0"/>
              </a:rPr>
              <a:t> BN NTT </a:t>
            </a:r>
            <a:r>
              <a:rPr lang="en-US" sz="2400" dirty="0" err="1">
                <a:latin typeface="Arial" panose="020B0604020202020204" pitchFamily="34" charset="0"/>
                <a:cs typeface="Arial" panose="020B0604020202020204" pitchFamily="34" charset="0"/>
              </a:rPr>
              <a:t>phức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tạp</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hoặc</a:t>
            </a:r>
            <a:r>
              <a:rPr lang="en-US" sz="2400" dirty="0">
                <a:latin typeface="Arial" panose="020B0604020202020204" pitchFamily="34" charset="0"/>
                <a:cs typeface="Arial" panose="020B0604020202020204" pitchFamily="34" charset="0"/>
              </a:rPr>
              <a:t> NTT </a:t>
            </a:r>
            <a:r>
              <a:rPr lang="en-US" sz="2400" dirty="0" err="1">
                <a:latin typeface="Arial" panose="020B0604020202020204" pitchFamily="34" charset="0"/>
                <a:cs typeface="Arial" panose="020B0604020202020204" pitchFamily="34" charset="0"/>
              </a:rPr>
              <a:t>có</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biến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chứng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nhiễm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trùng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huyết</a:t>
            </a:r>
            <a:endParaRPr lang="en-US" sz="2400" dirty="0">
              <a:latin typeface="Arial" panose="020B0604020202020204" pitchFamily="34" charset="0"/>
              <a:cs typeface="Arial" panose="020B0604020202020204" pitchFamily="34" charset="0"/>
            </a:endParaRPr>
          </a:p>
          <a:p>
            <a:pPr marL="257175" indent="-257175">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Nghi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ngờ</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có</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bế</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tắc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đường</a:t>
            </a:r>
            <a:r>
              <a:rPr lang="en-US" sz="2400" dirty="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tiệu</a:t>
            </a:r>
            <a:r>
              <a:rPr lang="en-US" sz="2400">
                <a:latin typeface="Arial" panose="020B0604020202020204" pitchFamily="34" charset="0"/>
                <a:cs typeface="Arial" panose="020B0604020202020204" pitchFamily="34" charset="0"/>
              </a:rPr>
              <a:t> </a:t>
            </a:r>
          </a:p>
          <a:p>
            <a:pPr marL="257175" indent="-257175">
              <a:lnSpc>
                <a:spcPct val="150000"/>
              </a:lnSpc>
              <a:buFont typeface="Arial" panose="020B0604020202020204" pitchFamily="34" charset="0"/>
              <a:buChar char="•"/>
            </a:pPr>
            <a:r>
              <a:rPr lang="en-US" sz="2400">
                <a:latin typeface="Arial" panose="020B0604020202020204" pitchFamily="34" charset="0"/>
                <a:cs typeface="Arial" panose="020B0604020202020204" pitchFamily="34" charset="0"/>
              </a:rPr>
              <a:t>Bất thường trên hình ảnh/nội soi: sỏi niệu, u, ứ đọng bàng quang…</a:t>
            </a:r>
            <a:endParaRPr lang="en-US" sz="2400" dirty="0">
              <a:latin typeface="Arial" panose="020B0604020202020204" pitchFamily="34" charset="0"/>
              <a:cs typeface="Arial" panose="020B0604020202020204" pitchFamily="34" charset="0"/>
            </a:endParaRPr>
          </a:p>
          <a:p>
            <a:pPr marL="257175" indent="-257175">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Tiểu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máu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NTT</a:t>
            </a:r>
          </a:p>
          <a:p>
            <a:pPr marL="257175" indent="-257175">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Không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đáp</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ứng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với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điều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trị</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kháng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sinh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thích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hợp</a:t>
            </a:r>
            <a:endParaRPr lang="en-US" sz="2400" dirty="0">
              <a:latin typeface="Arial" panose="020B0604020202020204" pitchFamily="34" charset="0"/>
              <a:cs typeface="Arial" panose="020B0604020202020204" pitchFamily="34" charset="0"/>
            </a:endParaRPr>
          </a:p>
          <a:p>
            <a:pPr marL="257175" indent="-257175">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NTT </a:t>
            </a:r>
            <a:r>
              <a:rPr lang="en-US" sz="2400" err="1">
                <a:latin typeface="Arial" panose="020B0604020202020204" pitchFamily="34" charset="0"/>
                <a:cs typeface="Arial" panose="020B0604020202020204" pitchFamily="34" charset="0"/>
              </a:rPr>
              <a:t>tái</a:t>
            </a:r>
            <a:r>
              <a:rPr lang="en-US" sz="2400">
                <a:latin typeface="Arial" panose="020B0604020202020204" pitchFamily="34" charset="0"/>
                <a:cs typeface="Arial" panose="020B0604020202020204" pitchFamily="34" charset="0"/>
              </a:rPr>
              <a:t> diễn &gt;= 3 lần/năm</a:t>
            </a:r>
            <a:endParaRPr lang="en-US" sz="16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90B394B8-2EDF-7344-9BF1-02A19359396A}"/>
              </a:ext>
            </a:extLst>
          </p:cNvPr>
          <p:cNvSpPr>
            <a:spLocks noGrp="1"/>
          </p:cNvSpPr>
          <p:nvPr>
            <p:ph type="sldNum" sz="quarter" idx="12"/>
          </p:nvPr>
        </p:nvSpPr>
        <p:spPr/>
        <p:txBody>
          <a:bodyPr/>
          <a:lstStyle/>
          <a:p>
            <a:fld id="{CEA93606-2BC8-8347-96FA-13D2AD9D10A9}" type="slidenum">
              <a:rPr lang="en-US" smtClean="0"/>
              <a:t>44</a:t>
            </a:fld>
            <a:endParaRPr lang="en-US"/>
          </a:p>
        </p:txBody>
      </p:sp>
    </p:spTree>
    <p:extLst>
      <p:ext uri="{BB962C8B-B14F-4D97-AF65-F5344CB8AC3E}">
        <p14:creationId xmlns:p14="http://schemas.microsoft.com/office/powerpoint/2010/main" val="16619688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a:solidFill>
                  <a:srgbClr val="C00000"/>
                </a:solidFill>
                <a:latin typeface="Arial" panose="020B0604020202020204" pitchFamily="34" charset="0"/>
                <a:cs typeface="Arial" panose="020B0604020202020204" pitchFamily="34" charset="0"/>
              </a:rPr>
              <a:t>Điều trị nâng đỡ khác</a:t>
            </a:r>
          </a:p>
        </p:txBody>
      </p:sp>
      <p:sp>
        <p:nvSpPr>
          <p:cNvPr id="3" name="Content Placeholder 2"/>
          <p:cNvSpPr>
            <a:spLocks noGrp="1"/>
          </p:cNvSpPr>
          <p:nvPr>
            <p:ph idx="1"/>
          </p:nvPr>
        </p:nvSpPr>
        <p:spPr/>
        <p:txBody>
          <a:bodyPr>
            <a:normAutofit fontScale="92500" lnSpcReduction="10000"/>
          </a:bodyPr>
          <a:lstStyle/>
          <a:p>
            <a:r>
              <a:rPr lang="en-US">
                <a:latin typeface="Arial" panose="020B0604020202020204" pitchFamily="34" charset="0"/>
                <a:cs typeface="Arial" panose="020B0604020202020204" pitchFamily="34" charset="0"/>
              </a:rPr>
              <a:t>Dịch truyền</a:t>
            </a:r>
          </a:p>
          <a:p>
            <a:r>
              <a:rPr lang="en-US">
                <a:latin typeface="Arial" panose="020B0604020202020204" pitchFamily="34" charset="0"/>
                <a:cs typeface="Arial" panose="020B0604020202020204" pitchFamily="34" charset="0"/>
              </a:rPr>
              <a:t>Hạ sốt</a:t>
            </a:r>
          </a:p>
          <a:p>
            <a:r>
              <a:rPr lang="en-US">
                <a:latin typeface="Arial" panose="020B0604020202020204" pitchFamily="34" charset="0"/>
                <a:cs typeface="Arial" panose="020B0604020202020204" pitchFamily="34" charset="0"/>
              </a:rPr>
              <a:t>Giảm đau</a:t>
            </a:r>
          </a:p>
          <a:p>
            <a:r>
              <a:rPr lang="en-US">
                <a:latin typeface="Arial" panose="020B0604020202020204" pitchFamily="34" charset="0"/>
                <a:cs typeface="Arial" panose="020B0604020202020204" pitchFamily="34" charset="0"/>
              </a:rPr>
              <a:t>Điều chỉnhToan chuyển hóa</a:t>
            </a:r>
          </a:p>
          <a:p>
            <a:r>
              <a:rPr lang="en-US">
                <a:latin typeface="Arial" panose="020B0604020202020204" pitchFamily="34" charset="0"/>
                <a:cs typeface="Arial" panose="020B0604020202020204" pitchFamily="34" charset="0"/>
              </a:rPr>
              <a:t>Dinh dưỡng đường miệng</a:t>
            </a:r>
          </a:p>
          <a:p>
            <a:r>
              <a:rPr lang="en-US">
                <a:latin typeface="Arial" panose="020B0604020202020204" pitchFamily="34" charset="0"/>
                <a:cs typeface="Arial" panose="020B0604020202020204" pitchFamily="34" charset="0"/>
              </a:rPr>
              <a:t>Kiểm soát đường huyết &lt; 180mg%</a:t>
            </a:r>
          </a:p>
          <a:p>
            <a:r>
              <a:rPr lang="en-US">
                <a:latin typeface="Arial" panose="020B0604020202020204" pitchFamily="34" charset="0"/>
                <a:cs typeface="Arial" panose="020B0604020202020204" pitchFamily="34" charset="0"/>
              </a:rPr>
              <a:t>Điều chỉnh liều thuốc kháng sinh theo chức năng thận</a:t>
            </a:r>
          </a:p>
          <a:p>
            <a:r>
              <a:rPr lang="en-US">
                <a:latin typeface="Arial" panose="020B0604020202020204" pitchFamily="34" charset="0"/>
                <a:cs typeface="Arial" panose="020B0604020202020204" pitchFamily="34" charset="0"/>
              </a:rPr>
              <a:t>Chạy thận nhân tạo?</a:t>
            </a:r>
          </a:p>
          <a:p>
            <a:r>
              <a:rPr lang="en-US">
                <a:latin typeface="Arial" panose="020B0604020202020204" pitchFamily="34" charset="0"/>
                <a:cs typeface="Arial" panose="020B0604020202020204" pitchFamily="34" charset="0"/>
              </a:rPr>
              <a:t>Cách ly vì BN nhiễm VK đa kháng</a:t>
            </a:r>
          </a:p>
        </p:txBody>
      </p:sp>
    </p:spTree>
    <p:extLst>
      <p:ext uri="{BB962C8B-B14F-4D97-AF65-F5344CB8AC3E}">
        <p14:creationId xmlns:p14="http://schemas.microsoft.com/office/powerpoint/2010/main" val="29209801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C00000"/>
                </a:solidFill>
                <a:latin typeface="Arial" panose="020B0604020202020204" pitchFamily="34" charset="0"/>
                <a:cs typeface="Arial" panose="020B0604020202020204" pitchFamily="34" charset="0"/>
              </a:rPr>
              <a:t>Theo </a:t>
            </a:r>
            <a:r>
              <a:rPr lang="en-US" b="1" dirty="0" err="1">
                <a:solidFill>
                  <a:srgbClr val="C00000"/>
                </a:solidFill>
                <a:latin typeface="Arial" panose="020B0604020202020204" pitchFamily="34" charset="0"/>
                <a:cs typeface="Arial" panose="020B0604020202020204" pitchFamily="34" charset="0"/>
              </a:rPr>
              <a:t>dõi</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07577" y="1825625"/>
            <a:ext cx="8939604" cy="4351338"/>
          </a:xfrm>
        </p:spPr>
        <p:txBody>
          <a:bodyPr>
            <a:normAutofit fontScale="85000" lnSpcReduction="10000"/>
          </a:bodyPr>
          <a:lstStyle/>
          <a:p>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sớm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KS </a:t>
            </a:r>
            <a:r>
              <a:rPr lang="en-US" dirty="0" err="1">
                <a:latin typeface="Arial" panose="020B0604020202020204" pitchFamily="34" charset="0"/>
                <a:cs typeface="Arial" panose="020B0604020202020204" pitchFamily="34" charset="0"/>
              </a:rPr>
              <a:t>phù</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hợp</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Đánh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mỗi</a:t>
            </a:r>
            <a:r>
              <a:rPr lang="en-US" dirty="0">
                <a:latin typeface="Arial" panose="020B0604020202020204" pitchFamily="34" charset="0"/>
                <a:cs typeface="Arial" panose="020B0604020202020204" pitchFamily="34" charset="0"/>
              </a:rPr>
              <a:t> 48-72h </a:t>
            </a:r>
          </a:p>
          <a:p>
            <a:pPr marL="0" indent="0">
              <a:buNone/>
            </a:pPr>
            <a:endParaRPr lang="en-US">
              <a:latin typeface="Arial" panose="020B0604020202020204" pitchFamily="34" charset="0"/>
              <a:cs typeface="Arial" panose="020B0604020202020204" pitchFamily="34" charset="0"/>
            </a:endParaRPr>
          </a:p>
          <a:p>
            <a:pPr marL="0" indent="0">
              <a:buNone/>
            </a:pPr>
            <a:r>
              <a:rPr lang="en-US">
                <a:latin typeface="Arial" panose="020B0604020202020204" pitchFamily="34" charset="0"/>
                <a:cs typeface="Arial" panose="020B0604020202020204" pitchFamily="34" charset="0"/>
              </a:rPr>
              <a:t>Khi BN</a:t>
            </a:r>
            <a:endParaRPr lang="en-US" dirty="0">
              <a:latin typeface="Arial" panose="020B0604020202020204" pitchFamily="34" charset="0"/>
              <a:cs typeface="Arial" panose="020B0604020202020204" pitchFamily="34" charset="0"/>
            </a:endParaRPr>
          </a:p>
          <a:p>
            <a:pPr lvl="1"/>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xấu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KS</a:t>
            </a:r>
          </a:p>
          <a:p>
            <a:pPr lvl="1"/>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kéo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48-72h</a:t>
            </a:r>
          </a:p>
          <a:p>
            <a:pPr lvl="1"/>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vòng</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vài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tuần</a:t>
            </a: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đánh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thêm</a:t>
            </a:r>
            <a:r>
              <a:rPr lang="en-US" dirty="0">
                <a:latin typeface="Arial" panose="020B0604020202020204" pitchFamily="34" charset="0"/>
                <a:cs typeface="Arial" panose="020B0604020202020204" pitchFamily="34" charset="0"/>
              </a:rPr>
              <a:t>:</a:t>
            </a:r>
          </a:p>
          <a:p>
            <a:pPr marL="457200" lvl="1" indent="0">
              <a:buNone/>
            </a:pPr>
            <a:r>
              <a:rPr lang="en-US" dirty="0" err="1">
                <a:latin typeface="Arial" panose="020B0604020202020204" pitchFamily="34" charset="0"/>
                <a:cs typeface="Arial" panose="020B0604020202020204" pitchFamily="34" charset="0"/>
              </a:rPr>
              <a:t>Hình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bụng</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chậu</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tìm</a:t>
            </a:r>
            <a:r>
              <a:rPr lang="en-US">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a:t>
            </a:r>
            <a:r>
              <a:rPr lang="en-US">
                <a:latin typeface="Arial" panose="020B0604020202020204" pitchFamily="34" charset="0"/>
                <a:cs typeface="Arial" panose="020B0604020202020204" pitchFamily="34" charset="0"/>
              </a:rPr>
              <a:t>iến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GP, </a:t>
            </a:r>
            <a:r>
              <a:rPr lang="en-US" err="1">
                <a:latin typeface="Arial" panose="020B0604020202020204" pitchFamily="34" charset="0"/>
                <a:cs typeface="Arial" panose="020B0604020202020204" pitchFamily="34" charset="0"/>
              </a:rPr>
              <a:t>chức</a:t>
            </a:r>
            <a:r>
              <a:rPr lang="en-US">
                <a:latin typeface="Arial" panose="020B0604020202020204" pitchFamily="34" charset="0"/>
                <a:cs typeface="Arial" panose="020B0604020202020204" pitchFamily="34" charset="0"/>
              </a:rPr>
              <a:t> năng</a:t>
            </a:r>
            <a:endParaRPr lang="en-US" dirty="0">
              <a:latin typeface="Arial" panose="020B0604020202020204" pitchFamily="34" charset="0"/>
              <a:cs typeface="Arial" panose="020B0604020202020204" pitchFamily="34" charset="0"/>
            </a:endParaRPr>
          </a:p>
          <a:p>
            <a:pPr marL="457200" lvl="1" indent="0">
              <a:buNone/>
            </a:pPr>
            <a:r>
              <a:rPr lang="en-US" dirty="0" err="1">
                <a:latin typeface="Arial" panose="020B0604020202020204" pitchFamily="34" charset="0"/>
                <a:cs typeface="Arial" panose="020B0604020202020204" pitchFamily="34" charset="0"/>
              </a:rPr>
              <a:t>Cấy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NT</a:t>
            </a:r>
            <a:r>
              <a:rPr lang="en-US">
                <a:latin typeface="Arial" panose="020B0604020202020204" pitchFamily="34" charset="0"/>
                <a:cs typeface="Arial" panose="020B0604020202020204" pitchFamily="34" charset="0"/>
              </a:rPr>
              <a:t>, KSĐ </a:t>
            </a:r>
            <a:endParaRPr lang="en-US" dirty="0">
              <a:latin typeface="Arial" panose="020B0604020202020204" pitchFamily="34" charset="0"/>
              <a:cs typeface="Arial" panose="020B0604020202020204" pitchFamily="34" charset="0"/>
            </a:endParaRPr>
          </a:p>
          <a:p>
            <a:pPr marL="457200" lvl="1" indent="0">
              <a:buNone/>
            </a:pP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trị</a:t>
            </a:r>
            <a:r>
              <a:rPr lang="en-US">
                <a:latin typeface="Arial" panose="020B0604020202020204" pitchFamily="34" charset="0"/>
                <a:cs typeface="Arial" panose="020B0604020202020204" pitchFamily="34" charset="0"/>
              </a:rPr>
              <a:t> kịp thời (theo kinh nghiệm hoặc theo kháng sinh đồ)</a:t>
            </a:r>
            <a:endParaRPr lang="en-US" dirty="0">
              <a:latin typeface="Arial" panose="020B0604020202020204" pitchFamily="34" charset="0"/>
              <a:cs typeface="Arial" panose="020B0604020202020204" pitchFamily="34" charset="0"/>
            </a:endParaRPr>
          </a:p>
          <a:p>
            <a:pPr marL="457200" lvl="1" indent="0">
              <a:buNone/>
            </a:pP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a:t>
            </a:r>
            <a:r>
              <a:rPr lang="en-US" dirty="0" err="1">
                <a:latin typeface="Arial" panose="020B0604020202020204" pitchFamily="34" charset="0"/>
                <a:cs typeface="Arial" panose="020B0604020202020204" pitchFamily="34" charset="0"/>
              </a:rPr>
              <a:t>rút</a:t>
            </a:r>
            <a:r>
              <a:rPr lang="en-US" dirty="0">
                <a:latin typeface="Arial" panose="020B0604020202020204" pitchFamily="34" charset="0"/>
                <a:cs typeface="Arial" panose="020B0604020202020204" pitchFamily="34" charset="0"/>
              </a:rPr>
              <a:t> catheter </a:t>
            </a:r>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catheter</a:t>
            </a:r>
          </a:p>
        </p:txBody>
      </p:sp>
    </p:spTree>
    <p:extLst>
      <p:ext uri="{BB962C8B-B14F-4D97-AF65-F5344CB8AC3E}">
        <p14:creationId xmlns:p14="http://schemas.microsoft.com/office/powerpoint/2010/main" val="9314937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457" y="365126"/>
            <a:ext cx="8692178" cy="1325563"/>
          </a:xfrm>
        </p:spPr>
        <p:txBody>
          <a:bodyPr/>
          <a:lstStyle/>
          <a:p>
            <a:r>
              <a:rPr lang="en-US" b="1" err="1">
                <a:solidFill>
                  <a:srgbClr val="C00000"/>
                </a:solidFill>
                <a:latin typeface="Arial" panose="020B0604020202020204" pitchFamily="34" charset="0"/>
                <a:cs typeface="Arial" panose="020B0604020202020204" pitchFamily="34" charset="0"/>
              </a:rPr>
              <a:t>Phòng</a:t>
            </a:r>
            <a:r>
              <a:rPr lang="en-US" b="1">
                <a:solidFill>
                  <a:srgbClr val="C00000"/>
                </a:solidFill>
                <a:latin typeface="Arial" panose="020B0604020202020204" pitchFamily="34" charset="0"/>
                <a:cs typeface="Arial" panose="020B0604020202020204" pitchFamily="34" charset="0"/>
              </a:rPr>
              <a:t> ngừa tái phát </a:t>
            </a:r>
            <a:r>
              <a:rPr lang="en-US" b="1" dirty="0" err="1">
                <a:solidFill>
                  <a:srgbClr val="C00000"/>
                </a:solidFill>
                <a:latin typeface="Arial" panose="020B0604020202020204" pitchFamily="34" charset="0"/>
                <a:cs typeface="Arial" panose="020B0604020202020204" pitchFamily="34" charset="0"/>
              </a:rPr>
              <a:t>sau</a:t>
            </a:r>
            <a:r>
              <a:rPr lang="en-US" b="1" dirty="0">
                <a:solidFill>
                  <a:srgbClr val="C00000"/>
                </a:solidFill>
                <a:latin typeface="Arial" panose="020B0604020202020204" pitchFamily="34" charset="0"/>
                <a:cs typeface="Arial" panose="020B0604020202020204" pitchFamily="34" charset="0"/>
              </a:rPr>
              <a:t> NTT</a:t>
            </a:r>
          </a:p>
        </p:txBody>
      </p:sp>
      <p:sp>
        <p:nvSpPr>
          <p:cNvPr id="3" name="Content Placeholder 2"/>
          <p:cNvSpPr>
            <a:spLocks noGrp="1"/>
          </p:cNvSpPr>
          <p:nvPr>
            <p:ph idx="1"/>
          </p:nvPr>
        </p:nvSpPr>
        <p:spPr/>
        <p:txBody>
          <a:bodyPr>
            <a:normAutofit fontScale="70000" lnSpcReduction="20000"/>
          </a:bodyPr>
          <a:lstStyle/>
          <a:p>
            <a:r>
              <a:rPr lang="en-US">
                <a:latin typeface="Arial" panose="020B0604020202020204" pitchFamily="34" charset="0"/>
                <a:cs typeface="Arial" panose="020B0604020202020204" pitchFamily="34" charset="0"/>
              </a:rPr>
              <a:t>Kháng sinh phòng ngừa cho BN</a:t>
            </a:r>
          </a:p>
          <a:p>
            <a:r>
              <a:rPr lang="en-US">
                <a:latin typeface="Arial" panose="020B0604020202020204" pitchFamily="34" charset="0"/>
                <a:cs typeface="Arial" panose="020B0604020202020204" pitchFamily="34" charset="0"/>
              </a:rPr>
              <a:t>Uống </a:t>
            </a:r>
            <a:r>
              <a:rPr lang="en-US" dirty="0" err="1">
                <a:latin typeface="Arial" panose="020B0604020202020204" pitchFamily="34" charset="0"/>
                <a:cs typeface="Arial" panose="020B0604020202020204" pitchFamily="34" charset="0"/>
              </a:rPr>
              <a:t>nhiều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quá</a:t>
            </a:r>
            <a:r>
              <a:rPr lang="en-US" dirty="0">
                <a:latin typeface="Arial" panose="020B0604020202020204" pitchFamily="34" charset="0"/>
                <a:cs typeface="Arial" panose="020B0604020202020204" pitchFamily="34" charset="0"/>
              </a:rPr>
              <a:t> 4000ml/</a:t>
            </a:r>
            <a:r>
              <a:rPr lang="en-US" dirty="0" err="1">
                <a:latin typeface="Arial" panose="020B0604020202020204" pitchFamily="34" charset="0"/>
                <a:cs typeface="Arial" panose="020B0604020202020204" pitchFamily="34" charset="0"/>
              </a:rPr>
              <a:t>ngày</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cây</a:t>
            </a:r>
            <a:r>
              <a:rPr lang="en-US" dirty="0">
                <a:latin typeface="Arial" panose="020B0604020202020204" pitchFamily="34" charset="0"/>
                <a:cs typeface="Arial" panose="020B0604020202020204" pitchFamily="34" charset="0"/>
              </a:rPr>
              <a:t> (cranberry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loại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Vit</a:t>
            </a:r>
            <a:r>
              <a:rPr lang="en-US" dirty="0">
                <a:latin typeface="Arial" panose="020B0604020202020204" pitchFamily="34" charset="0"/>
                <a:cs typeface="Arial" panose="020B0604020202020204" pitchFamily="34" charset="0"/>
              </a:rPr>
              <a:t> C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khuyến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cáo</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Tránh</a:t>
            </a:r>
            <a:r>
              <a:rPr lang="en-US" dirty="0">
                <a:latin typeface="Arial" panose="020B0604020202020204" pitchFamily="34" charset="0"/>
                <a:cs typeface="Arial" panose="020B0604020202020204" pitchFamily="34" charset="0"/>
              </a:rPr>
              <a:t> café, </a:t>
            </a:r>
            <a:r>
              <a:rPr lang="en-US" dirty="0" err="1">
                <a:latin typeface="Arial" panose="020B0604020202020204" pitchFamily="34" charset="0"/>
                <a:cs typeface="Arial" panose="020B0604020202020204" pitchFamily="34" charset="0"/>
              </a:rPr>
              <a:t>trà</a:t>
            </a:r>
            <a:r>
              <a:rPr lang="en-US" dirty="0">
                <a:latin typeface="Arial" panose="020B0604020202020204" pitchFamily="34" charset="0"/>
                <a:cs typeface="Arial" panose="020B0604020202020204" pitchFamily="34" charset="0"/>
              </a:rPr>
              <a:t>, coke</a:t>
            </a:r>
          </a:p>
          <a:p>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nhịn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Lau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ở </a:t>
            </a:r>
            <a:r>
              <a:rPr lang="en-US" dirty="0" err="1">
                <a:latin typeface="Arial" panose="020B0604020202020204" pitchFamily="34" charset="0"/>
                <a:cs typeface="Arial" panose="020B0604020202020204" pitchFamily="34" charset="0"/>
              </a:rPr>
              <a:t>nữ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nhẹ</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sạch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ngủ</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Tắm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vòi</a:t>
            </a:r>
            <a:r>
              <a:rPr lang="en-US" dirty="0">
                <a:latin typeface="Arial" panose="020B0604020202020204" pitchFamily="34" charset="0"/>
                <a:cs typeface="Arial" panose="020B0604020202020204" pitchFamily="34" charset="0"/>
              </a:rPr>
              <a:t> &gt; </a:t>
            </a:r>
            <a:r>
              <a:rPr lang="en-US" dirty="0" err="1">
                <a:latin typeface="Arial" panose="020B0604020202020204" pitchFamily="34" charset="0"/>
                <a:cs typeface="Arial" panose="020B0604020202020204" pitchFamily="34" charset="0"/>
              </a:rPr>
              <a:t>tắm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bồn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Tránh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ưu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tiên</a:t>
            </a:r>
            <a:r>
              <a:rPr lang="en-US" dirty="0">
                <a:latin typeface="Arial" panose="020B0604020202020204" pitchFamily="34" charset="0"/>
                <a:cs typeface="Arial" panose="020B0604020202020204" pitchFamily="34" charset="0"/>
              </a:rPr>
              <a:t> cotton</a:t>
            </a:r>
          </a:p>
          <a:p>
            <a:r>
              <a:rPr lang="en-US" dirty="0" err="1">
                <a:latin typeface="Arial" panose="020B0604020202020204" pitchFamily="34" charset="0"/>
                <a:cs typeface="Arial" panose="020B0604020202020204" pitchFamily="34" charset="0"/>
              </a:rPr>
              <a:t>Vệ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sau</a:t>
            </a:r>
            <a:r>
              <a:rPr lang="en-US">
                <a:latin typeface="Arial" panose="020B0604020202020204" pitchFamily="34" charset="0"/>
                <a:cs typeface="Arial" panose="020B0604020202020204" pitchFamily="34" charset="0"/>
              </a:rPr>
              <a:t> QHTD </a:t>
            </a:r>
            <a:r>
              <a:rPr lang="en-US" dirty="0">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sạch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khi</a:t>
            </a:r>
            <a:r>
              <a:rPr lang="en-US">
                <a:latin typeface="Arial" panose="020B0604020202020204" pitchFamily="34" charset="0"/>
                <a:cs typeface="Arial" panose="020B0604020202020204" pitchFamily="34" charset="0"/>
              </a:rPr>
              <a:t> QHTD </a:t>
            </a:r>
          </a:p>
          <a:p>
            <a:r>
              <a:rPr lang="en-US">
                <a:latin typeface="Arial" panose="020B0604020202020204" pitchFamily="34" charset="0"/>
                <a:cs typeface="Arial" panose="020B0604020202020204" pitchFamily="34" charset="0"/>
              </a:rPr>
              <a:t>Uống </a:t>
            </a:r>
            <a:r>
              <a:rPr lang="en-US" dirty="0">
                <a:latin typeface="Arial" panose="020B0604020202020204" pitchFamily="34" charset="0"/>
                <a:cs typeface="Arial" panose="020B0604020202020204" pitchFamily="34" charset="0"/>
              </a:rPr>
              <a:t>1 </a:t>
            </a:r>
            <a:r>
              <a:rPr lang="en-US" dirty="0" err="1">
                <a:latin typeface="Arial" panose="020B0604020202020204" pitchFamily="34" charset="0"/>
                <a:cs typeface="Arial" panose="020B0604020202020204" pitchFamily="34" charset="0"/>
              </a:rPr>
              <a:t>ly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lớn</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trước</a:t>
            </a:r>
            <a:r>
              <a:rPr lang="en-US">
                <a:latin typeface="Arial" panose="020B0604020202020204" pitchFamily="34" charset="0"/>
                <a:cs typeface="Arial" panose="020B0604020202020204" pitchFamily="34" charset="0"/>
              </a:rPr>
              <a:t> QHTD</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57608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325563"/>
          </a:xfrm>
        </p:spPr>
        <p:txBody>
          <a:bodyPr/>
          <a:lstStyle/>
          <a:p>
            <a:pPr algn="ctr"/>
            <a:r>
              <a:rPr lang="en-US" b="1">
                <a:solidFill>
                  <a:srgbClr val="C00000"/>
                </a:solidFill>
              </a:rPr>
              <a:t>Xin chân thành </a:t>
            </a:r>
            <a:r>
              <a:rPr lang="en-US" b="1" dirty="0" err="1">
                <a:solidFill>
                  <a:srgbClr val="C00000"/>
                </a:solidFill>
              </a:rPr>
              <a:t>cảm</a:t>
            </a:r>
            <a:r>
              <a:rPr lang="en-US" b="1" dirty="0">
                <a:solidFill>
                  <a:srgbClr val="C00000"/>
                </a:solidFill>
              </a:rPr>
              <a:t> </a:t>
            </a:r>
            <a:r>
              <a:rPr lang="en-US" b="1" dirty="0" err="1">
                <a:solidFill>
                  <a:srgbClr val="C00000"/>
                </a:solidFill>
              </a:rPr>
              <a:t>ơn</a:t>
            </a:r>
            <a:endParaRPr lang="en-US" b="1" dirty="0">
              <a:solidFill>
                <a:srgbClr val="C00000"/>
              </a:solidFill>
            </a:endParaRPr>
          </a:p>
        </p:txBody>
      </p:sp>
      <p:pic>
        <p:nvPicPr>
          <p:cNvPr id="7170" name="Picture 2" descr="Trong hình ảnh có thể có: hoa, thực vật, ngoài trời và thiên nhiên"/>
          <p:cNvPicPr>
            <a:picLocks noChangeAspect="1" noChangeArrowheads="1"/>
          </p:cNvPicPr>
          <p:nvPr/>
        </p:nvPicPr>
        <p:blipFill rotWithShape="1">
          <a:blip r:embed="rId2">
            <a:extLst>
              <a:ext uri="{28A0092B-C50C-407E-A947-70E740481C1C}">
                <a14:useLocalDpi xmlns:a14="http://schemas.microsoft.com/office/drawing/2010/main" val="0"/>
              </a:ext>
            </a:extLst>
          </a:blip>
          <a:srcRect t="20385" r="859" b="16639"/>
          <a:stretch/>
        </p:blipFill>
        <p:spPr bwMode="auto">
          <a:xfrm>
            <a:off x="1552840" y="945636"/>
            <a:ext cx="6038319" cy="5826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924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latin typeface="Arial" panose="020B0604020202020204" pitchFamily="34" charset="0"/>
                <a:cs typeface="Arial" panose="020B0604020202020204" pitchFamily="34" charset="0"/>
              </a:rPr>
              <a:t>Cơn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đau</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quặn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thận</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302077" y="1617892"/>
            <a:ext cx="8656865" cy="4999718"/>
          </a:xfrm>
        </p:spPr>
        <p:txBody>
          <a:bodyPr>
            <a:normAutofit fontScale="32500" lnSpcReduction="20000"/>
          </a:bodyPr>
          <a:lstStyle/>
          <a:p>
            <a:pPr marL="0" indent="0">
              <a:lnSpc>
                <a:spcPct val="170000"/>
              </a:lnSpc>
              <a:spcBef>
                <a:spcPts val="0"/>
              </a:spcBef>
              <a:buNone/>
            </a:pPr>
            <a:r>
              <a:rPr lang="en-US" sz="4300" dirty="0" err="1">
                <a:latin typeface="Arial" panose="020B0604020202020204" pitchFamily="34" charset="0"/>
                <a:cs typeface="Arial" panose="020B0604020202020204" pitchFamily="34" charset="0"/>
              </a:rPr>
              <a:t>Phân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loại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cơn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đau</a:t>
            </a:r>
            <a:endParaRPr lang="en-US" sz="4300" dirty="0">
              <a:latin typeface="Arial" panose="020B0604020202020204" pitchFamily="34" charset="0"/>
              <a:cs typeface="Arial" panose="020B0604020202020204" pitchFamily="34" charset="0"/>
            </a:endParaRPr>
          </a:p>
          <a:p>
            <a:pPr marL="0" indent="0">
              <a:lnSpc>
                <a:spcPct val="170000"/>
              </a:lnSpc>
              <a:spcBef>
                <a:spcPts val="0"/>
              </a:spcBef>
              <a:buNone/>
            </a:pPr>
            <a:r>
              <a:rPr lang="en-US" sz="4300" i="1" dirty="0" err="1">
                <a:latin typeface="Arial" panose="020B0604020202020204" pitchFamily="34" charset="0"/>
                <a:cs typeface="Arial" panose="020B0604020202020204" pitchFamily="34" charset="0"/>
              </a:rPr>
              <a:t>Đau</a:t>
            </a:r>
            <a:r>
              <a:rPr lang="en-US" sz="4300" i="1" dirty="0">
                <a:latin typeface="Arial" panose="020B0604020202020204" pitchFamily="34" charset="0"/>
                <a:cs typeface="Arial" panose="020B0604020202020204" pitchFamily="34" charset="0"/>
              </a:rPr>
              <a:t> </a:t>
            </a:r>
            <a:r>
              <a:rPr lang="en-US" sz="4300" i="1" dirty="0" err="1">
                <a:latin typeface="Arial" panose="020B0604020202020204" pitchFamily="34" charset="0"/>
                <a:cs typeface="Arial" panose="020B0604020202020204" pitchFamily="34" charset="0"/>
              </a:rPr>
              <a:t>thận</a:t>
            </a:r>
            <a:r>
              <a:rPr lang="en-US" sz="4300" i="1" dirty="0">
                <a:latin typeface="Arial" panose="020B0604020202020204" pitchFamily="34" charset="0"/>
                <a:cs typeface="Arial" panose="020B0604020202020204" pitchFamily="34" charset="0"/>
              </a:rPr>
              <a:t>:</a:t>
            </a:r>
            <a:r>
              <a:rPr lang="en-US" sz="4300" dirty="0">
                <a:latin typeface="Arial" panose="020B0604020202020204" pitchFamily="34" charset="0"/>
                <a:cs typeface="Arial" panose="020B0604020202020204" pitchFamily="34" charset="0"/>
              </a:rPr>
              <a:t> </a:t>
            </a:r>
          </a:p>
          <a:p>
            <a:pPr marL="0" indent="0">
              <a:lnSpc>
                <a:spcPct val="170000"/>
              </a:lnSpc>
              <a:spcBef>
                <a:spcPts val="0"/>
              </a:spcBef>
              <a:buNone/>
            </a:pPr>
            <a:r>
              <a:rPr lang="en-US" sz="4300" dirty="0" err="1">
                <a:solidFill>
                  <a:srgbClr val="FF0000"/>
                </a:solidFill>
                <a:latin typeface="Arial" panose="020B0604020202020204" pitchFamily="34" charset="0"/>
                <a:cs typeface="Arial" panose="020B0604020202020204" pitchFamily="34" charset="0"/>
              </a:rPr>
              <a:t>Liên</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tục</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không</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đổi</a:t>
            </a:r>
            <a:r>
              <a:rPr lang="en-US" sz="4300" dirty="0">
                <a:latin typeface="Arial" panose="020B0604020202020204" pitchFamily="34" charset="0"/>
                <a:cs typeface="Arial" panose="020B0604020202020204" pitchFamily="34" charset="0"/>
              </a:rPr>
              <a:t>, ở </a:t>
            </a:r>
            <a:r>
              <a:rPr lang="en-US" sz="4300" dirty="0" err="1">
                <a:latin typeface="Arial" panose="020B0604020202020204" pitchFamily="34" charset="0"/>
                <a:cs typeface="Arial" panose="020B0604020202020204" pitchFamily="34" charset="0"/>
              </a:rPr>
              <a:t>góc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sườn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sống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ngay</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bên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cạnh</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cơ</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dựng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sống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và</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ngay</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dưới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xương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sườn</a:t>
            </a:r>
            <a:r>
              <a:rPr lang="en-US" sz="4300" dirty="0">
                <a:latin typeface="Arial" panose="020B0604020202020204" pitchFamily="34" charset="0"/>
                <a:cs typeface="Arial" panose="020B0604020202020204" pitchFamily="34" charset="0"/>
              </a:rPr>
              <a:t> 12; </a:t>
            </a:r>
            <a:r>
              <a:rPr lang="en-US" sz="4300" dirty="0" err="1">
                <a:latin typeface="Arial" panose="020B0604020202020204" pitchFamily="34" charset="0"/>
                <a:cs typeface="Arial" panose="020B0604020202020204" pitchFamily="34" charset="0"/>
              </a:rPr>
              <a:t>đau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thường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theo</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vùng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dưới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sườn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cho</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đến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gần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rốn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và</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về</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phía</a:t>
            </a:r>
            <a:r>
              <a:rPr lang="en-US" sz="4300" dirty="0">
                <a:latin typeface="Arial" panose="020B0604020202020204" pitchFamily="34" charset="0"/>
                <a:cs typeface="Arial" panose="020B0604020202020204" pitchFamily="34" charset="0"/>
              </a:rPr>
              <a:t> ¼ </a:t>
            </a:r>
            <a:r>
              <a:rPr lang="en-US" sz="4300" dirty="0" err="1">
                <a:latin typeface="Arial" panose="020B0604020202020204" pitchFamily="34" charset="0"/>
                <a:cs typeface="Arial" panose="020B0604020202020204" pitchFamily="34" charset="0"/>
              </a:rPr>
              <a:t>bụng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dưới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gây</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ra</a:t>
            </a:r>
            <a:r>
              <a:rPr lang="en-US" sz="4300" dirty="0">
                <a:latin typeface="Arial" panose="020B0604020202020204" pitchFamily="34" charset="0"/>
                <a:cs typeface="Arial" panose="020B0604020202020204" pitchFamily="34" charset="0"/>
              </a:rPr>
              <a:t> do </a:t>
            </a:r>
            <a:r>
              <a:rPr lang="en-US" sz="4300" dirty="0" err="1">
                <a:latin typeface="Arial" panose="020B0604020202020204" pitchFamily="34" charset="0"/>
                <a:cs typeface="Arial" panose="020B0604020202020204" pitchFamily="34" charset="0"/>
              </a:rPr>
              <a:t>các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bệnh</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làm</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căng</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đột</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ngột</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bao</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thận</a:t>
            </a:r>
            <a:r>
              <a:rPr lang="en-US" sz="4300" dirty="0">
                <a:solidFill>
                  <a:srgbClr val="FF0000"/>
                </a:solidFill>
                <a:latin typeface="Arial" panose="020B0604020202020204" pitchFamily="34" charset="0"/>
                <a:cs typeface="Arial" panose="020B0604020202020204" pitchFamily="34" charset="0"/>
              </a:rPr>
              <a:t> </a:t>
            </a:r>
            <a:r>
              <a:rPr lang="en-US" sz="4300" dirty="0">
                <a:latin typeface="Arial" panose="020B0604020202020204" pitchFamily="34" charset="0"/>
                <a:cs typeface="Arial" panose="020B0604020202020204" pitchFamily="34" charset="0"/>
              </a:rPr>
              <a:t>(</a:t>
            </a:r>
            <a:r>
              <a:rPr lang="en-US" sz="4300" dirty="0" err="1">
                <a:latin typeface="Arial" panose="020B0604020202020204" pitchFamily="34" charset="0"/>
                <a:cs typeface="Arial" panose="020B0604020202020204" pitchFamily="34" charset="0"/>
              </a:rPr>
              <a:t>viêm</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bể</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cấp</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tắc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nghẽn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niệu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quản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cấp</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hoặc</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thiếu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máu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thận</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cục</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bộ</a:t>
            </a:r>
            <a:r>
              <a:rPr lang="en-US" sz="4300" dirty="0">
                <a:latin typeface="Arial" panose="020B0604020202020204" pitchFamily="34" charset="0"/>
                <a:cs typeface="Arial" panose="020B0604020202020204" pitchFamily="34" charset="0"/>
              </a:rPr>
              <a:t>. </a:t>
            </a:r>
          </a:p>
          <a:p>
            <a:pPr>
              <a:lnSpc>
                <a:spcPct val="170000"/>
              </a:lnSpc>
              <a:spcBef>
                <a:spcPts val="0"/>
              </a:spcBef>
            </a:pPr>
            <a:r>
              <a:rPr lang="en-US" sz="4300" dirty="0">
                <a:latin typeface="Arial" panose="020B0604020202020204" pitchFamily="34" charset="0"/>
                <a:cs typeface="Arial" panose="020B0604020202020204" pitchFamily="34" charset="0"/>
              </a:rPr>
              <a:t>BN </a:t>
            </a:r>
            <a:r>
              <a:rPr lang="en-US" sz="4300" dirty="0" err="1">
                <a:latin typeface="Arial" panose="020B0604020202020204" pitchFamily="34" charset="0"/>
                <a:cs typeface="Arial" panose="020B0604020202020204" pitchFamily="34" charset="0"/>
              </a:rPr>
              <a:t>cũng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có</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thể</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đau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âm</a:t>
            </a:r>
            <a:r>
              <a:rPr lang="en-US" sz="4300" dirty="0">
                <a:solidFill>
                  <a:srgbClr val="FF0000"/>
                </a:solidFill>
                <a:latin typeface="Arial" panose="020B0604020202020204" pitchFamily="34" charset="0"/>
                <a:cs typeface="Arial" panose="020B0604020202020204" pitchFamily="34" charset="0"/>
              </a:rPr>
              <a:t> ỉ </a:t>
            </a:r>
            <a:r>
              <a:rPr lang="en-US" sz="4300" dirty="0" err="1">
                <a:solidFill>
                  <a:srgbClr val="FF0000"/>
                </a:solidFill>
                <a:latin typeface="Arial" panose="020B0604020202020204" pitchFamily="34" charset="0"/>
                <a:cs typeface="Arial" panose="020B0604020202020204" pitchFamily="34" charset="0"/>
              </a:rPr>
              <a:t>kéo</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dài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Nhiều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bệnh</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lý</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không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đau</a:t>
            </a:r>
            <a:r>
              <a:rPr lang="en-US" sz="4300" dirty="0">
                <a:latin typeface="Arial" panose="020B0604020202020204" pitchFamily="34" charset="0"/>
                <a:cs typeface="Arial" panose="020B0604020202020204" pitchFamily="34" charset="0"/>
              </a:rPr>
              <a:t> do </a:t>
            </a:r>
            <a:r>
              <a:rPr lang="en-US" sz="4300" dirty="0" err="1">
                <a:latin typeface="Arial" panose="020B0604020202020204" pitchFamily="34" charset="0"/>
                <a:cs typeface="Arial" panose="020B0604020202020204" pitchFamily="34" charset="0"/>
              </a:rPr>
              <a:t>tiến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triển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từ</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từ</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không</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gây</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căng</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đột</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ngột</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bao</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unh </a:t>
            </a:r>
            <a:r>
              <a:rPr lang="en-US" sz="4300" dirty="0" err="1">
                <a:latin typeface="Arial" panose="020B0604020202020204" pitchFamily="34" charset="0"/>
                <a:cs typeface="Arial" panose="020B0604020202020204" pitchFamily="34" charset="0"/>
              </a:rPr>
              <a:t>thư</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viêm</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bể</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mạn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sỏi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staghorn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lao</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nang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ứ </a:t>
            </a:r>
            <a:r>
              <a:rPr lang="en-US" sz="4300" dirty="0" err="1">
                <a:latin typeface="Arial" panose="020B0604020202020204" pitchFamily="34" charset="0"/>
                <a:cs typeface="Arial" panose="020B0604020202020204" pitchFamily="34" charset="0"/>
              </a:rPr>
              <a:t>nước</a:t>
            </a:r>
            <a:r>
              <a:rPr lang="en-US" sz="4300" dirty="0">
                <a:latin typeface="Arial" panose="020B0604020202020204" pitchFamily="34" charset="0"/>
                <a:cs typeface="Arial" panose="020B0604020202020204" pitchFamily="34" charset="0"/>
              </a:rPr>
              <a:t> do </a:t>
            </a:r>
            <a:r>
              <a:rPr lang="en-US" sz="4300" dirty="0" err="1">
                <a:latin typeface="Arial" panose="020B0604020202020204" pitchFamily="34" charset="0"/>
                <a:cs typeface="Arial" panose="020B0604020202020204" pitchFamily="34" charset="0"/>
              </a:rPr>
              <a:t>tắc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nghẽn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niệu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quản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mạn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tính</a:t>
            </a:r>
            <a:endParaRPr lang="en-US" sz="4300" dirty="0">
              <a:latin typeface="Arial" panose="020B0604020202020204" pitchFamily="34" charset="0"/>
              <a:cs typeface="Arial" panose="020B0604020202020204" pitchFamily="34" charset="0"/>
            </a:endParaRPr>
          </a:p>
          <a:p>
            <a:pPr marL="0" indent="0">
              <a:lnSpc>
                <a:spcPct val="170000"/>
              </a:lnSpc>
              <a:spcBef>
                <a:spcPts val="0"/>
              </a:spcBef>
              <a:buNone/>
            </a:pPr>
            <a:r>
              <a:rPr lang="en-US" sz="4300" i="1" dirty="0" err="1">
                <a:latin typeface="Arial" panose="020B0604020202020204" pitchFamily="34" charset="0"/>
                <a:cs typeface="Arial" panose="020B0604020202020204" pitchFamily="34" charset="0"/>
              </a:rPr>
              <a:t>Đau</a:t>
            </a:r>
            <a:r>
              <a:rPr lang="en-US" sz="4300" i="1" dirty="0">
                <a:latin typeface="Arial" panose="020B0604020202020204" pitchFamily="34" charset="0"/>
                <a:cs typeface="Arial" panose="020B0604020202020204" pitchFamily="34" charset="0"/>
              </a:rPr>
              <a:t> </a:t>
            </a:r>
            <a:r>
              <a:rPr lang="en-US" sz="4300" i="1" dirty="0" err="1">
                <a:latin typeface="Arial" panose="020B0604020202020204" pitchFamily="34" charset="0"/>
                <a:cs typeface="Arial" panose="020B0604020202020204" pitchFamily="34" charset="0"/>
              </a:rPr>
              <a:t>niệu</a:t>
            </a:r>
            <a:r>
              <a:rPr lang="en-US" sz="4300" i="1" dirty="0">
                <a:latin typeface="Arial" panose="020B0604020202020204" pitchFamily="34" charset="0"/>
                <a:cs typeface="Arial" panose="020B0604020202020204" pitchFamily="34" charset="0"/>
              </a:rPr>
              <a:t> </a:t>
            </a:r>
            <a:r>
              <a:rPr lang="en-US" sz="4300" i="1" dirty="0" err="1">
                <a:latin typeface="Arial" panose="020B0604020202020204" pitchFamily="34" charset="0"/>
                <a:cs typeface="Arial" panose="020B0604020202020204" pitchFamily="34" charset="0"/>
              </a:rPr>
              <a:t>quản</a:t>
            </a:r>
            <a:r>
              <a:rPr lang="en-US" sz="4300" i="1" dirty="0">
                <a:latin typeface="Arial" panose="020B0604020202020204" pitchFamily="34" charset="0"/>
                <a:cs typeface="Arial" panose="020B0604020202020204" pitchFamily="34" charset="0"/>
              </a:rPr>
              <a:t>:</a:t>
            </a:r>
            <a:r>
              <a:rPr lang="en-US" sz="4300" dirty="0">
                <a:latin typeface="Arial" panose="020B0604020202020204" pitchFamily="34" charset="0"/>
                <a:cs typeface="Arial" panose="020B0604020202020204" pitchFamily="34" charset="0"/>
              </a:rPr>
              <a:t> </a:t>
            </a:r>
          </a:p>
          <a:p>
            <a:pPr>
              <a:lnSpc>
                <a:spcPct val="170000"/>
              </a:lnSpc>
              <a:spcBef>
                <a:spcPts val="0"/>
              </a:spcBef>
            </a:pP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Điển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hình</a:t>
            </a:r>
            <a:r>
              <a:rPr lang="en-US" sz="4300" dirty="0">
                <a:latin typeface="Arial" panose="020B0604020202020204" pitchFamily="34" charset="0"/>
                <a:cs typeface="Arial" panose="020B0604020202020204" pitchFamily="34" charset="0"/>
              </a:rPr>
              <a:t> do </a:t>
            </a:r>
            <a:r>
              <a:rPr lang="en-US" sz="4300" dirty="0" err="1">
                <a:latin typeface="Arial" panose="020B0604020202020204" pitchFamily="34" charset="0"/>
                <a:cs typeface="Arial" panose="020B0604020202020204" pitchFamily="34" charset="0"/>
              </a:rPr>
              <a:t>tắc</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sỏi</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máu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cục</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mảnh</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nhú</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thận</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hoại</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tử</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niệu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quản</a:t>
            </a:r>
            <a:r>
              <a:rPr lang="en-US" sz="4300" dirty="0">
                <a:latin typeface="Arial" panose="020B0604020202020204" pitchFamily="34" charset="0"/>
                <a:cs typeface="Arial" panose="020B0604020202020204" pitchFamily="34" charset="0"/>
              </a:rPr>
              <a:t>. </a:t>
            </a:r>
          </a:p>
          <a:p>
            <a:pPr>
              <a:lnSpc>
                <a:spcPct val="170000"/>
              </a:lnSpc>
              <a:spcBef>
                <a:spcPts val="0"/>
              </a:spcBef>
            </a:pP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sẽ</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bao</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gồm</a:t>
            </a:r>
            <a:r>
              <a:rPr lang="en-US" sz="4300" dirty="0">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đau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thận</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và</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đau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quặn</a:t>
            </a:r>
            <a:r>
              <a:rPr lang="en-US" sz="4300" dirty="0">
                <a:solidFill>
                  <a:srgbClr val="FF0000"/>
                </a:solidFill>
                <a:latin typeface="Arial" panose="020B0604020202020204" pitchFamily="34" charset="0"/>
                <a:cs typeface="Arial" panose="020B0604020202020204" pitchFamily="34" charset="0"/>
              </a:rPr>
              <a:t> do co </a:t>
            </a:r>
            <a:r>
              <a:rPr lang="en-US" sz="4300" dirty="0" err="1">
                <a:solidFill>
                  <a:srgbClr val="FF0000"/>
                </a:solidFill>
                <a:latin typeface="Arial" panose="020B0604020202020204" pitchFamily="34" charset="0"/>
                <a:cs typeface="Arial" panose="020B0604020202020204" pitchFamily="34" charset="0"/>
              </a:rPr>
              <a:t>thắt</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cơ</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niệu</a:t>
            </a:r>
            <a:r>
              <a:rPr lang="en-US" sz="4300" dirty="0">
                <a:solidFill>
                  <a:srgbClr val="FF0000"/>
                </a:solidFill>
                <a:latin typeface="Arial" panose="020B0604020202020204" pitchFamily="34" charset="0"/>
                <a:cs typeface="Arial" panose="020B0604020202020204" pitchFamily="34" charset="0"/>
              </a:rPr>
              <a:t> </a:t>
            </a:r>
            <a:r>
              <a:rPr lang="en-US" sz="4300" dirty="0" err="1">
                <a:solidFill>
                  <a:srgbClr val="FF0000"/>
                </a:solidFill>
                <a:latin typeface="Arial" panose="020B0604020202020204" pitchFamily="34" charset="0"/>
                <a:cs typeface="Arial" panose="020B0604020202020204" pitchFamily="34" charset="0"/>
              </a:rPr>
              <a:t>quản</a:t>
            </a:r>
            <a:r>
              <a:rPr lang="en-US" sz="4300" dirty="0">
                <a:solidFill>
                  <a:srgbClr val="FF0000"/>
                </a:solidFill>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và</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bể</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thận</a:t>
            </a:r>
            <a:r>
              <a:rPr lang="en-US" sz="4300" dirty="0">
                <a:latin typeface="Arial" panose="020B0604020202020204" pitchFamily="34" charset="0"/>
                <a:cs typeface="Arial" panose="020B0604020202020204" pitchFamily="34" charset="0"/>
              </a:rPr>
              <a:t>. </a:t>
            </a:r>
          </a:p>
          <a:p>
            <a:pPr>
              <a:lnSpc>
                <a:spcPct val="170000"/>
              </a:lnSpc>
              <a:spcBef>
                <a:spcPts val="0"/>
              </a:spcBef>
            </a:pP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Đau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sẽ</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từ</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góc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sườn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sống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hố</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thắt</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lưng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dọc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xuống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về</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phía</a:t>
            </a:r>
            <a:r>
              <a:rPr lang="en-US" sz="4300" dirty="0">
                <a:latin typeface="Arial" panose="020B0604020202020204" pitchFamily="34" charset="0"/>
                <a:cs typeface="Arial" panose="020B0604020202020204" pitchFamily="34" charset="0"/>
              </a:rPr>
              <a:t> ¼ </a:t>
            </a:r>
            <a:r>
              <a:rPr lang="en-US" sz="4300" dirty="0" err="1">
                <a:latin typeface="Arial" panose="020B0604020202020204" pitchFamily="34" charset="0"/>
                <a:cs typeface="Arial" panose="020B0604020202020204" pitchFamily="34" charset="0"/>
              </a:rPr>
              <a:t>bụng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dưới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dọc</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theo</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đường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niệu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quản</a:t>
            </a:r>
            <a:r>
              <a:rPr lang="en-US" sz="4300" dirty="0">
                <a:latin typeface="Arial" panose="020B0604020202020204" pitchFamily="34" charset="0"/>
                <a:cs typeface="Arial" panose="020B0604020202020204" pitchFamily="34" charset="0"/>
              </a:rPr>
              <a:t>; ở </a:t>
            </a:r>
            <a:r>
              <a:rPr lang="en-US" sz="4300" dirty="0" err="1">
                <a:latin typeface="Arial" panose="020B0604020202020204" pitchFamily="34" charset="0"/>
                <a:cs typeface="Arial" panose="020B0604020202020204" pitchFamily="34" charset="0"/>
              </a:rPr>
              <a:t>nam</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có</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thể</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lan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tới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hạ</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vị</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bàng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quang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và</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bìu</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tinh</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hoàn</a:t>
            </a:r>
            <a:r>
              <a:rPr lang="en-US" sz="4300" dirty="0">
                <a:latin typeface="Arial" panose="020B0604020202020204" pitchFamily="34" charset="0"/>
                <a:cs typeface="Arial" panose="020B0604020202020204" pitchFamily="34" charset="0"/>
              </a:rPr>
              <a:t>, ở </a:t>
            </a:r>
            <a:r>
              <a:rPr lang="en-US" sz="4300" dirty="0" err="1">
                <a:latin typeface="Arial" panose="020B0604020202020204" pitchFamily="34" charset="0"/>
                <a:cs typeface="Arial" panose="020B0604020202020204" pitchFamily="34" charset="0"/>
              </a:rPr>
              <a:t>nữ</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có</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thể</a:t>
            </a:r>
            <a:r>
              <a:rPr lang="en-US" sz="4300" dirty="0">
                <a:latin typeface="Arial" panose="020B0604020202020204" pitchFamily="34" charset="0"/>
                <a:cs typeface="Arial" panose="020B0604020202020204" pitchFamily="34" charset="0"/>
              </a:rPr>
              <a:t> ở </a:t>
            </a:r>
            <a:r>
              <a:rPr lang="en-US" sz="4300" dirty="0" err="1">
                <a:latin typeface="Arial" panose="020B0604020202020204" pitchFamily="34" charset="0"/>
                <a:cs typeface="Arial" panose="020B0604020202020204" pitchFamily="34" charset="0"/>
              </a:rPr>
              <a:t>môi</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lớn</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mặt</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trong</a:t>
            </a:r>
            <a:r>
              <a:rPr lang="en-US" sz="4300" dirty="0">
                <a:latin typeface="Arial" panose="020B0604020202020204" pitchFamily="34" charset="0"/>
                <a:cs typeface="Arial" panose="020B0604020202020204" pitchFamily="34" charset="0"/>
              </a:rPr>
              <a:t> </a:t>
            </a:r>
            <a:r>
              <a:rPr lang="en-US" sz="4300" dirty="0" err="1">
                <a:latin typeface="Arial" panose="020B0604020202020204" pitchFamily="34" charset="0"/>
                <a:cs typeface="Arial" panose="020B0604020202020204" pitchFamily="34" charset="0"/>
              </a:rPr>
              <a:t>đùi</a:t>
            </a:r>
            <a:endParaRPr lang="en-US" sz="4300" dirty="0">
              <a:latin typeface="Arial" panose="020B0604020202020204" pitchFamily="34" charset="0"/>
              <a:cs typeface="Arial" panose="020B0604020202020204" pitchFamily="34" charset="0"/>
            </a:endParaRPr>
          </a:p>
          <a:p>
            <a:pPr marL="0" indent="0">
              <a:lnSpc>
                <a:spcPct val="170000"/>
              </a:lnSpc>
              <a:spcBef>
                <a:spcPts val="0"/>
              </a:spcBef>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16855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C00000"/>
                </a:solidFill>
                <a:latin typeface="Arial" panose="020B0604020202020204" pitchFamily="34" charset="0"/>
                <a:cs typeface="Arial" panose="020B0604020202020204" pitchFamily="34" charset="0"/>
              </a:rPr>
              <a:t>Cơn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đau</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quặn</a:t>
            </a:r>
            <a:r>
              <a:rPr lang="en-US" b="1" dirty="0">
                <a:solidFill>
                  <a:srgbClr val="C00000"/>
                </a:solidFill>
                <a:latin typeface="Arial" panose="020B0604020202020204" pitchFamily="34" charset="0"/>
                <a:cs typeface="Arial" panose="020B0604020202020204" pitchFamily="34" charset="0"/>
              </a:rPr>
              <a:t> </a:t>
            </a:r>
            <a:r>
              <a:rPr lang="en-US" b="1" dirty="0" err="1">
                <a:solidFill>
                  <a:srgbClr val="C00000"/>
                </a:solidFill>
                <a:latin typeface="Arial" panose="020B0604020202020204" pitchFamily="34" charset="0"/>
                <a:cs typeface="Arial" panose="020B0604020202020204" pitchFamily="34" charset="0"/>
              </a:rPr>
              <a:t>thận</a:t>
            </a:r>
            <a:endParaRPr lang="en-US" b="1" dirty="0">
              <a:solidFill>
                <a:srgbClr val="C0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825624"/>
            <a:ext cx="7886700" cy="4879975"/>
          </a:xfrm>
        </p:spPr>
        <p:txBody>
          <a:bodyPr>
            <a:normAutofit fontScale="55000" lnSpcReduction="20000"/>
          </a:bodyPr>
          <a:lstStyle/>
          <a:p>
            <a:pPr marL="0" indent="0">
              <a:lnSpc>
                <a:spcPct val="170000"/>
              </a:lnSpc>
              <a:spcBef>
                <a:spcPts val="0"/>
              </a:spcBef>
              <a:buNone/>
            </a:pP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đau</a:t>
            </a: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lưng</a:t>
            </a: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Xuất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đột</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ngột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chạy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đạp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xe</a:t>
            </a: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Đau</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cường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độ</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thường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dữ</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dội</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mô</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tả</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như</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tiếng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sét</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giữa</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trời</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quang</a:t>
            </a:r>
            <a:endParaRPr lang="en-US" dirty="0">
              <a:solidFill>
                <a:srgbClr val="FF0000"/>
              </a:solidFill>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giác</a:t>
            </a:r>
            <a:r>
              <a:rPr lang="en-US" dirty="0">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đau</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quặn</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từng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cơn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phụ</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mô</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như</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đẻ</a:t>
            </a: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Không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có</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tư</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thế</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giảm</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đau</a:t>
            </a:r>
            <a:endParaRPr lang="en-US" dirty="0">
              <a:solidFill>
                <a:srgbClr val="FF0000"/>
              </a:solidFill>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lan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tùy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hay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quản</a:t>
            </a: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kèm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gặp</a:t>
            </a:r>
            <a:r>
              <a:rPr lang="en-US" dirty="0">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nôn</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ói</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buồn</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nôn</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chướng</a:t>
            </a:r>
            <a:r>
              <a:rPr lang="en-US" dirty="0">
                <a:solidFill>
                  <a:srgbClr val="FF0000"/>
                </a:solidFill>
                <a:latin typeface="Arial" panose="020B0604020202020204" pitchFamily="34" charset="0"/>
                <a:cs typeface="Arial" panose="020B0604020202020204" pitchFamily="34" charset="0"/>
              </a:rPr>
              <a:t> </a:t>
            </a:r>
            <a:r>
              <a:rPr lang="en-US" dirty="0" err="1">
                <a:solidFill>
                  <a:srgbClr val="FF0000"/>
                </a:solidFill>
                <a:latin typeface="Arial" panose="020B0604020202020204" pitchFamily="34" charset="0"/>
                <a:cs typeface="Arial" panose="020B0604020202020204" pitchFamily="34" charset="0"/>
              </a:rPr>
              <a:t>bụng</a:t>
            </a:r>
            <a:r>
              <a:rPr lang="en-US" dirty="0">
                <a:solidFill>
                  <a:srgbClr val="FF0000"/>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do </a:t>
            </a:r>
            <a:r>
              <a:rPr lang="en-US" dirty="0" err="1">
                <a:latin typeface="Arial" panose="020B0604020202020204" pitchFamily="34" charset="0"/>
                <a:cs typeface="Arial" panose="020B0604020202020204" pitchFamily="34" charset="0"/>
              </a:rPr>
              <a:t>liệt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ruột</a:t>
            </a:r>
            <a:r>
              <a:rPr lang="en-US" dirty="0">
                <a:latin typeface="Arial" panose="020B0604020202020204" pitchFamily="34" charset="0"/>
                <a:cs typeface="Arial" panose="020B0604020202020204" pitchFamily="34" charset="0"/>
              </a:rPr>
              <a:t>; </a:t>
            </a:r>
          </a:p>
          <a:p>
            <a:pPr>
              <a:lnSpc>
                <a:spcPct val="170000"/>
              </a:lnSpc>
              <a:spcBef>
                <a:spcPts val="0"/>
              </a:spcBef>
            </a:pPr>
            <a:endParaRPr lang="en-US" dirty="0">
              <a:latin typeface="Arial" panose="020B0604020202020204" pitchFamily="34" charset="0"/>
              <a:cs typeface="Arial" panose="020B0604020202020204" pitchFamily="34" charset="0"/>
            </a:endParaRPr>
          </a:p>
          <a:p>
            <a:pPr>
              <a:lnSpc>
                <a:spcPct val="170000"/>
              </a:lnSpc>
              <a:spcBef>
                <a:spcPts val="0"/>
              </a:spcBef>
            </a:pP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lạnh</a:t>
            </a:r>
            <a:r>
              <a:rPr lang="en-US" dirty="0">
                <a:latin typeface="Arial" panose="020B0604020202020204" pitchFamily="34" charset="0"/>
                <a:cs typeface="Arial" panose="020B0604020202020204" pitchFamily="34" charset="0"/>
              </a:rPr>
              <a:t> run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TH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nhiễm</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trùng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đi</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kèm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đỏ</a:t>
            </a:r>
            <a:r>
              <a:rPr lang="en-US" dirty="0">
                <a:latin typeface="Arial" panose="020B0604020202020204" pitchFamily="34" charset="0"/>
                <a:cs typeface="Arial" panose="020B0604020202020204" pitchFamily="34" charset="0"/>
              </a:rPr>
              <a:t> hay </a:t>
            </a:r>
            <a:r>
              <a:rPr lang="en-US" dirty="0" err="1">
                <a:latin typeface="Arial" panose="020B0604020202020204" pitchFamily="34" charset="0"/>
                <a:cs typeface="Arial" panose="020B0604020202020204" pitchFamily="34" charset="0"/>
              </a:rPr>
              <a:t>nâu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mảnh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mô</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gợi</a:t>
            </a:r>
            <a:r>
              <a:rPr lang="en-US" dirty="0">
                <a:latin typeface="Arial" panose="020B0604020202020204" pitchFamily="34" charset="0"/>
                <a:cs typeface="Arial" panose="020B0604020202020204" pitchFamily="34" charset="0"/>
              </a:rPr>
              <a:t> ý </a:t>
            </a:r>
            <a:r>
              <a:rPr lang="en-US" dirty="0" err="1">
                <a:latin typeface="Arial" panose="020B0604020202020204" pitchFamily="34" charset="0"/>
                <a:cs typeface="Arial" panose="020B0604020202020204" pitchFamily="34" charset="0"/>
              </a:rPr>
              <a:t>tắc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nghẽn</a:t>
            </a:r>
            <a:r>
              <a:rPr lang="en-US" dirty="0">
                <a:latin typeface="Arial" panose="020B0604020202020204" pitchFamily="34" charset="0"/>
                <a:cs typeface="Arial" panose="020B0604020202020204" pitchFamily="34" charset="0"/>
              </a:rPr>
              <a:t> do </a:t>
            </a:r>
            <a:r>
              <a:rPr lang="en-US" dirty="0" err="1">
                <a:latin typeface="Arial" panose="020B0604020202020204" pitchFamily="34" charset="0"/>
                <a:cs typeface="Arial" panose="020B0604020202020204" pitchFamily="34" charset="0"/>
              </a:rPr>
              <a:t>hoại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gai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hay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máu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cục</a:t>
            </a:r>
            <a:endParaRPr lang="en-US" dirty="0">
              <a:latin typeface="Arial" panose="020B0604020202020204" pitchFamily="34" charset="0"/>
              <a:cs typeface="Arial" panose="020B0604020202020204" pitchFamily="34" charset="0"/>
            </a:endParaRPr>
          </a:p>
          <a:p>
            <a:pPr marL="0" indent="0">
              <a:lnSpc>
                <a:spcPct val="170000"/>
              </a:lnSpc>
              <a:spcBef>
                <a:spcPts val="0"/>
              </a:spcBef>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5180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739" y="5309216"/>
            <a:ext cx="8189425" cy="1325563"/>
          </a:xfrm>
        </p:spPr>
        <p:txBody>
          <a:bodyPr/>
          <a:lstStyle/>
          <a:p>
            <a:pPr algn="ctr"/>
            <a:r>
              <a:rPr lang="en-US" b="1">
                <a:solidFill>
                  <a:srgbClr val="C00000"/>
                </a:solidFill>
                <a:latin typeface="Arial" panose="020B0604020202020204" pitchFamily="34" charset="0"/>
                <a:cs typeface="Arial" panose="020B0604020202020204" pitchFamily="34" charset="0"/>
              </a:rPr>
              <a:t> Khai thác tiền căn và Khám?</a:t>
            </a:r>
          </a:p>
        </p:txBody>
      </p:sp>
      <p:sp>
        <p:nvSpPr>
          <p:cNvPr id="3" name="Content Placeholder 2"/>
          <p:cNvSpPr>
            <a:spLocks noGrp="1"/>
          </p:cNvSpPr>
          <p:nvPr>
            <p:ph idx="1"/>
          </p:nvPr>
        </p:nvSpPr>
        <p:spPr>
          <a:xfrm>
            <a:off x="160414" y="190005"/>
            <a:ext cx="8818076" cy="5474525"/>
          </a:xfrm>
        </p:spPr>
        <p:txBody>
          <a:bodyPr>
            <a:normAutofit fontScale="85000" lnSpcReduction="20000"/>
          </a:bodyPr>
          <a:lstStyle/>
          <a:p>
            <a:pPr marL="108000" lvl="0" indent="-144000">
              <a:lnSpc>
                <a:spcPct val="120000"/>
              </a:lnSpc>
              <a:spcBef>
                <a:spcPts val="0"/>
              </a:spcBef>
            </a:pPr>
            <a:r>
              <a:rPr lang="en-US" b="1">
                <a:solidFill>
                  <a:srgbClr val="C00000"/>
                </a:solidFill>
                <a:latin typeface="Arial" panose="020B0604020202020204" pitchFamily="34" charset="0"/>
                <a:cs typeface="Arial" panose="020B0604020202020204" pitchFamily="34" charset="0"/>
              </a:rPr>
              <a:t>Ngày 1: </a:t>
            </a:r>
            <a:r>
              <a:rPr lang="en-US">
                <a:latin typeface="Arial" panose="020B0604020202020204" pitchFamily="34" charset="0"/>
                <a:cs typeface="Arial" panose="020B0604020202020204" pitchFamily="34" charset="0"/>
              </a:rPr>
              <a:t>BN mới đi tập thể dục buổi tối về, đang ngồi nghỉ, đột ngột </a:t>
            </a:r>
            <a:r>
              <a:rPr lang="en-US" b="1">
                <a:latin typeface="Arial" panose="020B0604020202020204" pitchFamily="34" charset="0"/>
                <a:cs typeface="Arial" panose="020B0604020202020204" pitchFamily="34" charset="0"/>
              </a:rPr>
              <a:t>đau hông lưng Phải</a:t>
            </a:r>
            <a:r>
              <a:rPr lang="en-US">
                <a:latin typeface="Arial" panose="020B0604020202020204" pitchFamily="34" charset="0"/>
                <a:cs typeface="Arial" panose="020B0604020202020204" pitchFamily="34" charset="0"/>
              </a:rPr>
              <a:t>, </a:t>
            </a:r>
            <a:r>
              <a:rPr lang="en-US" b="1">
                <a:latin typeface="Arial" panose="020B0604020202020204" pitchFamily="34" charset="0"/>
                <a:cs typeface="Arial" panose="020B0604020202020204" pitchFamily="34" charset="0"/>
              </a:rPr>
              <a:t>đau quặn từng cơn trên nền đau âm ỉ, đau liên tục, cơn đau dữ dội, lan từ hông lưng ra trước, xuống hố chậu phải, cơn đau quặn kéo dài khoảng 1 phút, cường độ đau ngày càng tăng</a:t>
            </a:r>
            <a:r>
              <a:rPr lang="en-US">
                <a:latin typeface="Arial" panose="020B0604020202020204" pitchFamily="34" charset="0"/>
                <a:cs typeface="Arial" panose="020B0604020202020204" pitchFamily="34" charset="0"/>
              </a:rPr>
              <a:t>. 3 tiếng sau BN sốt 38,5 độ C, ớn lạnh. BN tự mua thuốc giảm sốt, giảm đau nhưng các triệu chứng không hết hẳn. BN tiểu không gắt buốt, không tiểu lắt nhắt, ngày đầu BN đi tiểu bình thường, không đong</a:t>
            </a:r>
          </a:p>
          <a:p>
            <a:pPr marL="108000" lvl="0" indent="-144000">
              <a:lnSpc>
                <a:spcPct val="120000"/>
              </a:lnSpc>
              <a:spcBef>
                <a:spcPts val="0"/>
              </a:spcBef>
            </a:pPr>
            <a:r>
              <a:rPr lang="en-US" b="1">
                <a:solidFill>
                  <a:srgbClr val="C00000"/>
                </a:solidFill>
                <a:latin typeface="Arial" panose="020B0604020202020204" pitchFamily="34" charset="0"/>
                <a:cs typeface="Arial" panose="020B0604020202020204" pitchFamily="34" charset="0"/>
              </a:rPr>
              <a:t>Ngày 2:</a:t>
            </a:r>
            <a:r>
              <a:rPr lang="en-US">
                <a:latin typeface="Arial" panose="020B0604020202020204" pitchFamily="34" charset="0"/>
                <a:cs typeface="Arial" panose="020B0604020202020204" pitchFamily="34" charset="0"/>
              </a:rPr>
              <a:t> BN Đau liên tục hông phải, cơn đau chuyển thành liên tục kèm sốt lạnh run 39,5 do C, BN uống thuốc không giảm. BN chóng mặt, vã mồ hôi -&gt; nhập viện. Từ sáng đến lúc nhập viện BN không đi tiểu. BN không nôn ói, không tiêu chảy, không buồn nôn, không nôn</a:t>
            </a:r>
          </a:p>
        </p:txBody>
      </p:sp>
    </p:spTree>
    <p:extLst>
      <p:ext uri="{BB962C8B-B14F-4D97-AF65-F5344CB8AC3E}">
        <p14:creationId xmlns:p14="http://schemas.microsoft.com/office/powerpoint/2010/main" val="1677474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7283" y="334978"/>
            <a:ext cx="8316174" cy="6204123"/>
          </a:xfrm>
        </p:spPr>
        <p:txBody>
          <a:bodyPr>
            <a:normAutofit/>
          </a:bodyPr>
          <a:lstStyle/>
          <a:p>
            <a:pPr marL="0" indent="0">
              <a:buNone/>
            </a:pPr>
            <a:r>
              <a:rPr lang="en-US" sz="3000" b="1" dirty="0" err="1">
                <a:solidFill>
                  <a:srgbClr val="C00000"/>
                </a:solidFill>
                <a:latin typeface="Arial" panose="020B0604020202020204" pitchFamily="34" charset="0"/>
                <a:cs typeface="Arial" panose="020B0604020202020204" pitchFamily="34" charset="0"/>
              </a:rPr>
              <a:t>Tiền</a:t>
            </a:r>
            <a:r>
              <a:rPr lang="en-US" sz="3000" b="1" dirty="0">
                <a:solidFill>
                  <a:srgbClr val="C00000"/>
                </a:solidFill>
                <a:latin typeface="Arial" panose="020B0604020202020204" pitchFamily="34" charset="0"/>
                <a:cs typeface="Arial" panose="020B0604020202020204" pitchFamily="34" charset="0"/>
              </a:rPr>
              <a:t> </a:t>
            </a:r>
            <a:r>
              <a:rPr lang="en-US" sz="3000" b="1" dirty="0" err="1">
                <a:solidFill>
                  <a:srgbClr val="C00000"/>
                </a:solidFill>
                <a:latin typeface="Arial" panose="020B0604020202020204" pitchFamily="34" charset="0"/>
                <a:cs typeface="Arial" panose="020B0604020202020204" pitchFamily="34" charset="0"/>
              </a:rPr>
              <a:t>căn</a:t>
            </a:r>
            <a:endParaRPr lang="en-US" sz="3000" b="1" dirty="0">
              <a:solidFill>
                <a:srgbClr val="C00000"/>
              </a:solidFill>
              <a:latin typeface="Arial" panose="020B0604020202020204" pitchFamily="34" charset="0"/>
              <a:cs typeface="Arial" panose="020B0604020202020204" pitchFamily="34" charset="0"/>
            </a:endParaRPr>
          </a:p>
          <a:p>
            <a:pPr lvl="1">
              <a:lnSpc>
                <a:spcPct val="120000"/>
              </a:lnSpc>
              <a:spcBef>
                <a:spcPts val="0"/>
              </a:spcBef>
            </a:pPr>
            <a:r>
              <a:rPr lang="en-US" dirty="0" err="1">
                <a:latin typeface="Arial" panose="020B0604020202020204" pitchFamily="34" charset="0"/>
                <a:cs typeface="Arial" panose="020B0604020202020204" pitchFamily="34" charset="0"/>
              </a:rPr>
              <a:t>Tăng</a:t>
            </a:r>
            <a:r>
              <a:rPr lang="vi-VN" dirty="0">
                <a:latin typeface="Arial" panose="020B0604020202020204" pitchFamily="34" charset="0"/>
                <a:cs typeface="Arial" panose="020B0604020202020204" pitchFamily="34" charset="0"/>
              </a:rPr>
              <a:t> huyết áp</a:t>
            </a:r>
            <a:r>
              <a:rPr lang="en-US" dirty="0">
                <a:latin typeface="Arial" panose="020B0604020202020204" pitchFamily="34" charset="0"/>
                <a:cs typeface="Arial" panose="020B0604020202020204" pitchFamily="34" charset="0"/>
              </a:rPr>
              <a:t> (HA </a:t>
            </a:r>
            <a:r>
              <a:rPr lang="en-US" err="1">
                <a:latin typeface="Arial" panose="020B0604020202020204" pitchFamily="34" charset="0"/>
                <a:cs typeface="Arial" panose="020B0604020202020204" pitchFamily="34" charset="0"/>
              </a:rPr>
              <a:t>thường</a:t>
            </a:r>
            <a:r>
              <a:rPr lang="en-US">
                <a:latin typeface="Arial" panose="020B0604020202020204" pitchFamily="34" charset="0"/>
                <a:cs typeface="Arial" panose="020B0604020202020204" pitchFamily="34" charset="0"/>
              </a:rPr>
              <a:t> 130/80mmHg), dùng Amlordipine 5mg/ngày. Ngày bệnh BN ngưng thuốc do thấy huyết áp thấp (100/60mmHg)</a:t>
            </a:r>
          </a:p>
          <a:p>
            <a:pPr lvl="1">
              <a:lnSpc>
                <a:spcPct val="120000"/>
              </a:lnSpc>
              <a:spcBef>
                <a:spcPts val="0"/>
              </a:spcBef>
            </a:pPr>
            <a:r>
              <a:rPr lang="en-US">
                <a:latin typeface="Arial" panose="020B0604020202020204" pitchFamily="34" charset="0"/>
                <a:cs typeface="Arial" panose="020B0604020202020204" pitchFamily="34" charset="0"/>
              </a:rPr>
              <a:t>Sỏi </a:t>
            </a:r>
            <a:r>
              <a:rPr lang="en-US" dirty="0" err="1">
                <a:latin typeface="Arial" panose="020B0604020202020204" pitchFamily="34" charset="0"/>
                <a:cs typeface="Arial" panose="020B0604020202020204" pitchFamily="34" charset="0"/>
              </a:rPr>
              <a:t>thận</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bên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cách</a:t>
            </a:r>
            <a:r>
              <a:rPr lang="en-US" dirty="0">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1 năm, không điều trị gì</a:t>
            </a:r>
            <a:endParaRPr lang="en-US" dirty="0">
              <a:latin typeface="Arial" panose="020B0604020202020204" pitchFamily="34" charset="0"/>
              <a:cs typeface="Arial" panose="020B0604020202020204" pitchFamily="34" charset="0"/>
            </a:endParaRPr>
          </a:p>
          <a:p>
            <a:pPr lvl="1">
              <a:lnSpc>
                <a:spcPct val="120000"/>
              </a:lnSpc>
              <a:spcBef>
                <a:spcPts val="0"/>
              </a:spcBef>
            </a:pPr>
            <a:r>
              <a:rPr lang="en-US" dirty="0" err="1">
                <a:latin typeface="Arial" panose="020B0604020202020204" pitchFamily="34" charset="0"/>
                <a:cs typeface="Arial" panose="020B0604020202020204" pitchFamily="34" charset="0"/>
              </a:rPr>
              <a:t>Cách</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tháng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bị</a:t>
            </a:r>
            <a:r>
              <a:rPr lang="en-US">
                <a:latin typeface="Arial" panose="020B0604020202020204" pitchFamily="34" charset="0"/>
                <a:cs typeface="Arial" panose="020B0604020202020204" pitchFamily="34" charset="0"/>
              </a:rPr>
              <a:t> đau tương </a:t>
            </a:r>
            <a:r>
              <a:rPr lang="en-US" dirty="0" err="1">
                <a:latin typeface="Arial" panose="020B0604020202020204" pitchFamily="34" charset="0"/>
                <a:cs typeface="Arial" panose="020B0604020202020204" pitchFamily="34" charset="0"/>
              </a:rPr>
              <a:t>tự</a:t>
            </a:r>
            <a:r>
              <a:rPr lang="en-US" dirty="0">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1 lần, không sốt, </a:t>
            </a:r>
            <a:r>
              <a:rPr lang="en-US" dirty="0" err="1">
                <a:latin typeface="Arial" panose="020B0604020202020204" pitchFamily="34" charset="0"/>
                <a:cs typeface="Arial" panose="020B0604020202020204" pitchFamily="34" charset="0"/>
              </a:rPr>
              <a:t>khám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trị</a:t>
            </a:r>
            <a:r>
              <a:rPr lang="en-US">
                <a:latin typeface="Arial" panose="020B0604020202020204" pitchFamily="34" charset="0"/>
                <a:cs typeface="Arial" panose="020B0604020202020204" pitchFamily="34" charset="0"/>
              </a:rPr>
              <a:t> tại địa phương:</a:t>
            </a:r>
          </a:p>
          <a:p>
            <a:pPr lvl="2">
              <a:lnSpc>
                <a:spcPct val="120000"/>
              </a:lnSpc>
              <a:spcBef>
                <a:spcPts val="0"/>
              </a:spcBef>
            </a:pPr>
            <a:r>
              <a:rPr lang="en-US">
                <a:latin typeface="Arial" panose="020B0604020202020204" pitchFamily="34" charset="0"/>
                <a:cs typeface="Arial" panose="020B0604020202020204" pitchFamily="34" charset="0"/>
              </a:rPr>
              <a:t>Xét nghiệm nghi nhận: BC máu 10k/mcL, Neu 80%, TPTNT: Leu (++), Nit (-), Blood (+), Pro (-), Glu (-).</a:t>
            </a:r>
          </a:p>
          <a:p>
            <a:pPr lvl="2">
              <a:lnSpc>
                <a:spcPct val="120000"/>
              </a:lnSpc>
              <a:spcBef>
                <a:spcPts val="0"/>
              </a:spcBef>
            </a:pPr>
            <a:r>
              <a:rPr lang="en-US">
                <a:latin typeface="Arial" panose="020B0604020202020204" pitchFamily="34" charset="0"/>
                <a:cs typeface="Arial" panose="020B0604020202020204" pitchFamily="34" charset="0"/>
              </a:rPr>
              <a:t>Chẩn đoán Nhiễm trùng tiểu, sỏi thận. </a:t>
            </a:r>
          </a:p>
          <a:p>
            <a:pPr lvl="2">
              <a:lnSpc>
                <a:spcPct val="120000"/>
              </a:lnSpc>
              <a:spcBef>
                <a:spcPts val="0"/>
              </a:spcBef>
            </a:pPr>
            <a:r>
              <a:rPr lang="en-US">
                <a:latin typeface="Arial" panose="020B0604020202020204" pitchFamily="34" charset="0"/>
                <a:cs typeface="Arial" panose="020B0604020202020204" pitchFamily="34" charset="0"/>
              </a:rPr>
              <a:t>Toa ngoại trú (7 ngày)</a:t>
            </a:r>
          </a:p>
          <a:p>
            <a:pPr lvl="2">
              <a:lnSpc>
                <a:spcPct val="120000"/>
              </a:lnSpc>
              <a:spcBef>
                <a:spcPts val="0"/>
              </a:spcBef>
              <a:buFont typeface="Wingdings" panose="05000000000000000000" pitchFamily="2" charset="2"/>
              <a:buChar char="ü"/>
            </a:pPr>
            <a:r>
              <a:rPr lang="en-US">
                <a:latin typeface="Arial" panose="020B0604020202020204" pitchFamily="34" charset="0"/>
                <a:cs typeface="Arial" panose="020B0604020202020204" pitchFamily="34" charset="0"/>
              </a:rPr>
              <a:t>Nospa 80mg 1 viên x 2 lần/ngày</a:t>
            </a:r>
          </a:p>
          <a:p>
            <a:pPr lvl="2">
              <a:lnSpc>
                <a:spcPct val="120000"/>
              </a:lnSpc>
              <a:spcBef>
                <a:spcPts val="0"/>
              </a:spcBef>
              <a:buFont typeface="Wingdings" panose="05000000000000000000" pitchFamily="2" charset="2"/>
              <a:buChar char="ü"/>
            </a:pPr>
            <a:r>
              <a:rPr lang="en-US">
                <a:latin typeface="Arial" panose="020B0604020202020204" pitchFamily="34" charset="0"/>
                <a:cs typeface="Arial" panose="020B0604020202020204" pitchFamily="34" charset="0"/>
              </a:rPr>
              <a:t>Ciprofloxacin 0.5g 1 viên x 2 lần/ngày </a:t>
            </a:r>
          </a:p>
          <a:p>
            <a:pPr marL="457200" lvl="1" indent="0">
              <a:lnSpc>
                <a:spcPct val="120000"/>
              </a:lnSpc>
              <a:spcBef>
                <a:spcPts val="0"/>
              </a:spcBef>
              <a:buNone/>
            </a:pPr>
            <a:r>
              <a:rPr lang="en-US">
                <a:latin typeface="Arial" panose="020B0604020202020204" pitchFamily="34" charset="0"/>
                <a:cs typeface="Arial" panose="020B0604020202020204" pitchFamily="34" charset="0"/>
              </a:rPr>
              <a:t>Sau dùng toa này, BN hết đau, không đi tái khám.</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91621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2726" y="331803"/>
            <a:ext cx="8470082" cy="6394922"/>
          </a:xfrm>
        </p:spPr>
        <p:txBody>
          <a:bodyPr>
            <a:normAutofit/>
          </a:bodyPr>
          <a:lstStyle/>
          <a:p>
            <a:pPr marL="0" indent="0">
              <a:lnSpc>
                <a:spcPct val="120000"/>
              </a:lnSpc>
              <a:spcBef>
                <a:spcPts val="0"/>
              </a:spcBef>
              <a:buNone/>
            </a:pPr>
            <a:r>
              <a:rPr lang="en-US" sz="3000" b="1">
                <a:solidFill>
                  <a:srgbClr val="C00000"/>
                </a:solidFill>
                <a:latin typeface="Arial" panose="020B0604020202020204" pitchFamily="34" charset="0"/>
                <a:cs typeface="Arial" panose="020B0604020202020204" pitchFamily="34" charset="0"/>
              </a:rPr>
              <a:t>Khám </a:t>
            </a:r>
          </a:p>
          <a:p>
            <a:pPr lvl="1">
              <a:lnSpc>
                <a:spcPct val="120000"/>
              </a:lnSpc>
              <a:spcBef>
                <a:spcPts val="0"/>
              </a:spcBef>
            </a:pPr>
            <a:r>
              <a:rPr lang="en-US">
                <a:latin typeface="Arial" panose="020B0604020202020204" pitchFamily="34" charset="0"/>
                <a:cs typeface="Arial" panose="020B0604020202020204" pitchFamily="34" charset="0"/>
              </a:rPr>
              <a:t>Bệnh tỉnh, tiếp xúc tố</a:t>
            </a:r>
            <a:r>
              <a:rPr lang="vi-VN">
                <a:cs typeface="Arial" panose="020B0604020202020204" pitchFamily="34" charset="0"/>
              </a:rPr>
              <a:t>t, niêm hồng.</a:t>
            </a:r>
            <a:endParaRPr lang="en-US">
              <a:latin typeface="Arial" panose="020B0604020202020204" pitchFamily="34" charset="0"/>
              <a:cs typeface="Arial" panose="020B0604020202020204" pitchFamily="34" charset="0"/>
            </a:endParaRPr>
          </a:p>
          <a:p>
            <a:pPr lvl="1">
              <a:lnSpc>
                <a:spcPct val="120000"/>
              </a:lnSpc>
              <a:spcBef>
                <a:spcPts val="0"/>
              </a:spcBef>
            </a:pPr>
            <a:r>
              <a:rPr lang="en-US">
                <a:latin typeface="Arial" panose="020B0604020202020204" pitchFamily="34" charset="0"/>
                <a:cs typeface="Arial" panose="020B0604020202020204" pitchFamily="34" charset="0"/>
              </a:rPr>
              <a:t>Vẻ đừ</a:t>
            </a:r>
            <a:r>
              <a:rPr lang="vi-VN">
                <a:cs typeface="Arial" panose="020B0604020202020204" pitchFamily="34" charset="0"/>
              </a:rPr>
              <a:t>, môi lưỡi dơ.</a:t>
            </a:r>
            <a:endParaRPr lang="en-US">
              <a:latin typeface="Arial" panose="020B0604020202020204" pitchFamily="34" charset="0"/>
              <a:cs typeface="Arial" panose="020B0604020202020204" pitchFamily="34" charset="0"/>
            </a:endParaRPr>
          </a:p>
          <a:p>
            <a:pPr lvl="1">
              <a:lnSpc>
                <a:spcPct val="120000"/>
              </a:lnSpc>
              <a:spcBef>
                <a:spcPts val="0"/>
              </a:spcBef>
            </a:pPr>
            <a:r>
              <a:rPr lang="en-US">
                <a:latin typeface="Arial" panose="020B0604020202020204" pitchFamily="34" charset="0"/>
                <a:cs typeface="Arial" panose="020B0604020202020204" pitchFamily="34" charset="0"/>
              </a:rPr>
              <a:t>Không phù, TMC không nổi/45 độ</a:t>
            </a:r>
          </a:p>
          <a:p>
            <a:pPr lvl="1">
              <a:lnSpc>
                <a:spcPct val="120000"/>
              </a:lnSpc>
              <a:spcBef>
                <a:spcPts val="0"/>
              </a:spcBef>
            </a:pPr>
            <a:r>
              <a:rPr lang="vi-VN">
                <a:latin typeface="Arial" panose="020B0604020202020204" pitchFamily="34" charset="0"/>
                <a:cs typeface="Arial" panose="020B0604020202020204" pitchFamily="34" charset="0"/>
              </a:rPr>
              <a:t>Cân nặng: 54kg.</a:t>
            </a:r>
            <a:r>
              <a:rPr lang="en-US">
                <a:latin typeface="Arial" panose="020B0604020202020204" pitchFamily="34" charset="0"/>
                <a:cs typeface="Arial" panose="020B0604020202020204" pitchFamily="34" charset="0"/>
              </a:rPr>
              <a:t> Nước tiểu 12h # 300mL</a:t>
            </a:r>
          </a:p>
          <a:p>
            <a:pPr lvl="1">
              <a:lnSpc>
                <a:spcPct val="120000"/>
              </a:lnSpc>
              <a:spcBef>
                <a:spcPts val="0"/>
              </a:spcBef>
            </a:pPr>
            <a:r>
              <a:rPr lang="en-US" b="1">
                <a:latin typeface="Arial" panose="020B0604020202020204" pitchFamily="34" charset="0"/>
                <a:cs typeface="Arial" panose="020B0604020202020204" pitchFamily="34" charset="0"/>
              </a:rPr>
              <a:t>Sinh</a:t>
            </a:r>
            <a:r>
              <a:rPr lang="vi-VN" b="1">
                <a:cs typeface="Arial" panose="020B0604020202020204" pitchFamily="34" charset="0"/>
              </a:rPr>
              <a:t> hiệu</a:t>
            </a:r>
            <a:endParaRPr lang="en-US" b="1">
              <a:latin typeface="Arial" panose="020B0604020202020204" pitchFamily="34" charset="0"/>
              <a:cs typeface="Arial" panose="020B0604020202020204" pitchFamily="34" charset="0"/>
            </a:endParaRPr>
          </a:p>
          <a:p>
            <a:pPr lvl="1">
              <a:lnSpc>
                <a:spcPct val="120000"/>
              </a:lnSpc>
              <a:spcBef>
                <a:spcPts val="0"/>
              </a:spcBef>
            </a:pPr>
            <a:r>
              <a:rPr lang="en-US">
                <a:latin typeface="Arial" panose="020B0604020202020204" pitchFamily="34" charset="0"/>
                <a:cs typeface="Arial" panose="020B0604020202020204" pitchFamily="34" charset="0"/>
              </a:rPr>
              <a:t>M: </a:t>
            </a:r>
            <a:r>
              <a:rPr lang="vi-VN">
                <a:cs typeface="Arial" panose="020B0604020202020204" pitchFamily="34" charset="0"/>
              </a:rPr>
              <a:t>118 lần/phút</a:t>
            </a:r>
            <a:r>
              <a:rPr lang="en-US">
                <a:latin typeface="Arial" panose="020B0604020202020204" pitchFamily="34" charset="0"/>
                <a:cs typeface="Arial" panose="020B0604020202020204" pitchFamily="34" charset="0"/>
              </a:rPr>
              <a:t>, HA</a:t>
            </a:r>
            <a:r>
              <a:rPr lang="vi-VN">
                <a:cs typeface="Arial" panose="020B0604020202020204" pitchFamily="34" charset="0"/>
              </a:rPr>
              <a:t> nằm:</a:t>
            </a:r>
            <a:r>
              <a:rPr lang="en-US">
                <a:latin typeface="Arial" panose="020B0604020202020204" pitchFamily="34" charset="0"/>
                <a:cs typeface="Arial" panose="020B0604020202020204" pitchFamily="34" charset="0"/>
              </a:rPr>
              <a:t> 100/</a:t>
            </a:r>
            <a:r>
              <a:rPr lang="vi-VN">
                <a:cs typeface="Arial" panose="020B0604020202020204" pitchFamily="34" charset="0"/>
              </a:rPr>
              <a:t>6</a:t>
            </a:r>
            <a:r>
              <a:rPr lang="en-US">
                <a:latin typeface="Arial" panose="020B0604020202020204" pitchFamily="34" charset="0"/>
                <a:cs typeface="Arial" panose="020B0604020202020204" pitchFamily="34" charset="0"/>
              </a:rPr>
              <a:t>0mmHg</a:t>
            </a:r>
          </a:p>
          <a:p>
            <a:pPr lvl="1">
              <a:lnSpc>
                <a:spcPct val="120000"/>
              </a:lnSpc>
              <a:spcBef>
                <a:spcPts val="0"/>
              </a:spcBef>
            </a:pPr>
            <a:r>
              <a:rPr lang="vi-VN">
                <a:cs typeface="Arial" panose="020B0604020202020204" pitchFamily="34" charset="0"/>
              </a:rPr>
              <a:t>T</a:t>
            </a:r>
            <a:r>
              <a:rPr lang="vi-VN" baseline="30000">
                <a:cs typeface="Arial" panose="020B0604020202020204" pitchFamily="34" charset="0"/>
              </a:rPr>
              <a:t>o</a:t>
            </a:r>
            <a:r>
              <a:rPr lang="vi-VN">
                <a:cs typeface="Arial" panose="020B0604020202020204" pitchFamily="34" charset="0"/>
              </a:rPr>
              <a:t>:</a:t>
            </a:r>
            <a:r>
              <a:rPr lang="vi-VN" baseline="30000">
                <a:cs typeface="Arial" panose="020B0604020202020204" pitchFamily="34" charset="0"/>
              </a:rPr>
              <a:t> </a:t>
            </a:r>
            <a:r>
              <a:rPr lang="vi-VN">
                <a:cs typeface="Arial" panose="020B0604020202020204" pitchFamily="34" charset="0"/>
              </a:rPr>
              <a:t>38</a:t>
            </a:r>
            <a:r>
              <a:rPr lang="vi-VN" baseline="30000">
                <a:cs typeface="Arial" panose="020B0604020202020204" pitchFamily="34" charset="0"/>
              </a:rPr>
              <a:t>o</a:t>
            </a:r>
            <a:r>
              <a:rPr lang="vi-VN">
                <a:cs typeface="Arial" panose="020B0604020202020204" pitchFamily="34" charset="0"/>
              </a:rPr>
              <a:t>C</a:t>
            </a:r>
            <a:r>
              <a:rPr lang="en-US">
                <a:latin typeface="Arial" panose="020B0604020202020204" pitchFamily="34" charset="0"/>
                <a:cs typeface="Arial" panose="020B0604020202020204" pitchFamily="34" charset="0"/>
              </a:rPr>
              <a:t>, </a:t>
            </a:r>
            <a:r>
              <a:rPr lang="vi-VN">
                <a:cs typeface="Arial" panose="020B0604020202020204" pitchFamily="34" charset="0"/>
              </a:rPr>
              <a:t>NT: 21 lần/phút</a:t>
            </a:r>
            <a:endParaRPr lang="en-US">
              <a:latin typeface="Arial" panose="020B0604020202020204" pitchFamily="34" charset="0"/>
              <a:cs typeface="Arial" panose="020B0604020202020204" pitchFamily="34" charset="0"/>
            </a:endParaRPr>
          </a:p>
          <a:p>
            <a:pPr lvl="1">
              <a:lnSpc>
                <a:spcPct val="120000"/>
              </a:lnSpc>
              <a:spcBef>
                <a:spcPts val="0"/>
              </a:spcBef>
            </a:pPr>
            <a:r>
              <a:rPr lang="en-US">
                <a:latin typeface="Arial" panose="020B0604020202020204" pitchFamily="34" charset="0"/>
                <a:cs typeface="Arial" panose="020B0604020202020204" pitchFamily="34" charset="0"/>
              </a:rPr>
              <a:t>Tim đều, phổi trong không rales</a:t>
            </a:r>
          </a:p>
          <a:p>
            <a:pPr lvl="1">
              <a:lnSpc>
                <a:spcPct val="120000"/>
              </a:lnSpc>
              <a:spcBef>
                <a:spcPts val="0"/>
              </a:spcBef>
            </a:pPr>
            <a:r>
              <a:rPr lang="en-US">
                <a:latin typeface="Arial" panose="020B0604020202020204" pitchFamily="34" charset="0"/>
                <a:cs typeface="Arial" panose="020B0604020202020204" pitchFamily="34" charset="0"/>
              </a:rPr>
              <a:t>Bụng ấn đau hông P, không đề kháng</a:t>
            </a:r>
          </a:p>
          <a:p>
            <a:pPr lvl="1">
              <a:lnSpc>
                <a:spcPct val="120000"/>
              </a:lnSpc>
              <a:spcBef>
                <a:spcPts val="0"/>
              </a:spcBef>
            </a:pPr>
            <a:r>
              <a:rPr lang="en-US">
                <a:latin typeface="Arial" panose="020B0604020202020204" pitchFamily="34" charset="0"/>
                <a:cs typeface="Arial" panose="020B0604020202020204" pitchFamily="34" charset="0"/>
              </a:rPr>
              <a:t>Chạm thận P (+), Rung thận P (+)</a:t>
            </a:r>
          </a:p>
          <a:p>
            <a:pPr lvl="1">
              <a:lnSpc>
                <a:spcPct val="120000"/>
              </a:lnSpc>
              <a:spcBef>
                <a:spcPts val="0"/>
              </a:spcBef>
            </a:pPr>
            <a:r>
              <a:rPr lang="en-US">
                <a:latin typeface="Arial" panose="020B0604020202020204" pitchFamily="34" charset="0"/>
                <a:cs typeface="Arial" panose="020B0604020202020204" pitchFamily="34" charset="0"/>
              </a:rPr>
              <a:t>Cầu bàng quang (-)</a:t>
            </a:r>
          </a:p>
          <a:p>
            <a:pPr lvl="1">
              <a:lnSpc>
                <a:spcPct val="120000"/>
              </a:lnSpc>
              <a:spcBef>
                <a:spcPts val="0"/>
              </a:spcBef>
            </a:pPr>
            <a:r>
              <a:rPr lang="en-US">
                <a:latin typeface="Arial" panose="020B0604020202020204" pitchFamily="34" charset="0"/>
                <a:cs typeface="Arial" panose="020B0604020202020204" pitchFamily="34" charset="0"/>
              </a:rPr>
              <a:t>Cơ quan khác không ghi nhận bất thường.</a:t>
            </a:r>
          </a:p>
          <a:p>
            <a:endParaRPr lang="en-US"/>
          </a:p>
        </p:txBody>
      </p:sp>
    </p:spTree>
    <p:extLst>
      <p:ext uri="{BB962C8B-B14F-4D97-AF65-F5344CB8AC3E}">
        <p14:creationId xmlns:p14="http://schemas.microsoft.com/office/powerpoint/2010/main" val="22374346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503</TotalTime>
  <Words>3207</Words>
  <Application>Microsoft Macintosh PowerPoint</Application>
  <PresentationFormat>On-screen Show (4:3)</PresentationFormat>
  <Paragraphs>482</Paragraphs>
  <Slides>48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Arial</vt:lpstr>
      <vt:lpstr>Calibri</vt:lpstr>
      <vt:lpstr>Calibri Light</vt:lpstr>
      <vt:lpstr>Symbol</vt:lpstr>
      <vt:lpstr>Times New Roman</vt:lpstr>
      <vt:lpstr>Wingdings</vt:lpstr>
      <vt:lpstr>Wingdings 2</vt:lpstr>
      <vt:lpstr>Office Theme</vt:lpstr>
      <vt:lpstr>Case Nhiễm trùng tiểu Đối tượng: Y6</vt:lpstr>
      <vt:lpstr>Tình huống</vt:lpstr>
      <vt:lpstr>Đặc tính cơn đau của BN?</vt:lpstr>
      <vt:lpstr>PowerPoint Presentation</vt:lpstr>
      <vt:lpstr>Cơn đau quặn thận</vt:lpstr>
      <vt:lpstr>Cơn đau quặn thận</vt:lpstr>
      <vt:lpstr> Khai thác tiền căn và Khám?</vt:lpstr>
      <vt:lpstr>PowerPoint Presentation</vt:lpstr>
      <vt:lpstr>PowerPoint Presentation</vt:lpstr>
      <vt:lpstr>Đặt vấn đề?</vt:lpstr>
      <vt:lpstr>Đặt vấn đề?</vt:lpstr>
      <vt:lpstr>Tiêu chuẩn CĐ - NTT trên</vt:lpstr>
      <vt:lpstr>Chẩn đoán sơ bộ - chẩn đoán phân biệt</vt:lpstr>
      <vt:lpstr>PowerPoint Presentation</vt:lpstr>
      <vt:lpstr>NTT phức tạp</vt:lpstr>
      <vt:lpstr>Chẩn đoán sơ bộ</vt:lpstr>
      <vt:lpstr>Chỉ định nhập viện</vt:lpstr>
      <vt:lpstr>Đề nghị Cận lâm sàng?</vt:lpstr>
      <vt:lpstr>Cấy nước tiểu</vt:lpstr>
      <vt:lpstr>Chỉ định Hình ảnh học</vt:lpstr>
      <vt:lpstr>Chọn lựa hình ảnh học?</vt:lpstr>
      <vt:lpstr>Cận lâm sàng</vt:lpstr>
      <vt:lpstr>PowerPoint Presentation</vt:lpstr>
      <vt:lpstr>PowerPoint Presentation</vt:lpstr>
      <vt:lpstr>Kết quả cận lâm sàng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Biện luận CLS?</vt:lpstr>
      <vt:lpstr>Tổn thương thận cấp/nhiễm trùng</vt:lpstr>
      <vt:lpstr>Chẩn đoán xác định?</vt:lpstr>
      <vt:lpstr>Điều trị</vt:lpstr>
      <vt:lpstr>Chọn lựa điều trị? Tại thời điểm chưa có kết quả cấy</vt:lpstr>
      <vt:lpstr>Chọn lựa Kháng sinh</vt:lpstr>
      <vt:lpstr>PowerPoint Presentation</vt:lpstr>
      <vt:lpstr>PowerPoint Presentation</vt:lpstr>
      <vt:lpstr>Thời gian sử dụng kháng sinh</vt:lpstr>
      <vt:lpstr>Kiểm soát nguồn nhiễm</vt:lpstr>
      <vt:lpstr>PowerPoint Presentation</vt:lpstr>
      <vt:lpstr>Điều trị nâng đỡ khác</vt:lpstr>
      <vt:lpstr>Theo dõi</vt:lpstr>
      <vt:lpstr>Phòng ngừa tái phát sau NTT</vt:lpstr>
      <vt:lpstr>Xin chân thành cảm ơn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 Lam</dc:creator>
  <cp:lastModifiedBy>dr.si.nguyen@gmail.com</cp:lastModifiedBy>
  <cp:revision>28</cp:revision>
  <dcterms:created xsi:type="dcterms:W3CDTF">2021-04-17T16:52:20Z</dcterms:created>
  <dcterms:modified xsi:type="dcterms:W3CDTF">2021-04-22T13:11:19Z</dcterms:modified>
</cp:coreProperties>
</file>

<file path=docProps/thumbnail.jpeg>
</file>